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2" r:id="rId2"/>
    <p:sldId id="300" r:id="rId3"/>
    <p:sldId id="314" r:id="rId4"/>
    <p:sldId id="343" r:id="rId5"/>
    <p:sldId id="344" r:id="rId6"/>
    <p:sldId id="345" r:id="rId7"/>
    <p:sldId id="324" r:id="rId8"/>
    <p:sldId id="276" r:id="rId9"/>
    <p:sldId id="321" r:id="rId10"/>
    <p:sldId id="318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D9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A3BEC7-F0B2-4728-A276-5E7FA503E8F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1B12855-FE02-4E69-8911-FD5C88C9A843}">
      <dgm:prSet phldrT="[Text]" custT="1"/>
      <dgm:spPr/>
      <dgm:t>
        <a:bodyPr/>
        <a:lstStyle/>
        <a:p>
          <a:r>
            <a:rPr lang="cs-CZ" sz="2800" dirty="0"/>
            <a:t>Příčina rizika </a:t>
          </a:r>
          <a:br>
            <a:rPr lang="cs-CZ" sz="2000" dirty="0"/>
          </a:br>
          <a:r>
            <a:rPr lang="cs-CZ" sz="2000" dirty="0"/>
            <a:t>může způsobit</a:t>
          </a:r>
        </a:p>
      </dgm:t>
    </dgm:pt>
    <dgm:pt modelId="{7B068C1B-42E2-4067-84A7-42332C9AB0F2}" type="parTrans" cxnId="{06D2FBA3-47A3-4183-881B-37B80FFF504B}">
      <dgm:prSet/>
      <dgm:spPr/>
      <dgm:t>
        <a:bodyPr/>
        <a:lstStyle/>
        <a:p>
          <a:endParaRPr lang="cs-CZ"/>
        </a:p>
      </dgm:t>
    </dgm:pt>
    <dgm:pt modelId="{249235FB-0002-4196-BEF3-B11DFAB04DA7}" type="sibTrans" cxnId="{06D2FBA3-47A3-4183-881B-37B80FFF504B}">
      <dgm:prSet/>
      <dgm:spPr/>
      <dgm:t>
        <a:bodyPr/>
        <a:lstStyle/>
        <a:p>
          <a:endParaRPr lang="cs-CZ"/>
        </a:p>
      </dgm:t>
    </dgm:pt>
    <dgm:pt modelId="{DD86CE0F-534C-4795-9738-C18B4801D5A8}">
      <dgm:prSet phldrT="[Text]" custT="1"/>
      <dgm:spPr/>
      <dgm:t>
        <a:bodyPr/>
        <a:lstStyle/>
        <a:p>
          <a:r>
            <a:rPr lang="cs-CZ" sz="2800" dirty="0"/>
            <a:t>Událost</a:t>
          </a:r>
          <a:br>
            <a:rPr lang="cs-CZ" sz="2800" dirty="0"/>
          </a:br>
          <a:r>
            <a:rPr lang="cs-CZ" sz="1800" dirty="0"/>
            <a:t>která může mít vliv na </a:t>
          </a:r>
        </a:p>
      </dgm:t>
    </dgm:pt>
    <dgm:pt modelId="{6FB35DD6-0E41-4DA9-BA2C-5A28437C6234}" type="parTrans" cxnId="{B5327E07-5542-4AE4-8E2E-0C95E22F6D41}">
      <dgm:prSet/>
      <dgm:spPr/>
      <dgm:t>
        <a:bodyPr/>
        <a:lstStyle/>
        <a:p>
          <a:endParaRPr lang="cs-CZ"/>
        </a:p>
      </dgm:t>
    </dgm:pt>
    <dgm:pt modelId="{30E9FFE7-8741-465F-9D63-C34195693B7B}" type="sibTrans" cxnId="{B5327E07-5542-4AE4-8E2E-0C95E22F6D41}">
      <dgm:prSet/>
      <dgm:spPr/>
      <dgm:t>
        <a:bodyPr/>
        <a:lstStyle/>
        <a:p>
          <a:endParaRPr lang="cs-CZ"/>
        </a:p>
      </dgm:t>
    </dgm:pt>
    <dgm:pt modelId="{927A6FC9-C9CC-4B40-AEE3-5ACB84520CB8}">
      <dgm:prSet phldrT="[Text]"/>
      <dgm:spPr/>
      <dgm:t>
        <a:bodyPr/>
        <a:lstStyle/>
        <a:p>
          <a:r>
            <a:rPr lang="cs-CZ" dirty="0"/>
            <a:t>Cíl </a:t>
          </a:r>
        </a:p>
      </dgm:t>
    </dgm:pt>
    <dgm:pt modelId="{C64E221E-6A57-4C05-80B2-56E0F071B272}" type="parTrans" cxnId="{FD203D6A-3AE3-401C-91A2-AD4FBE265E9F}">
      <dgm:prSet/>
      <dgm:spPr/>
      <dgm:t>
        <a:bodyPr/>
        <a:lstStyle/>
        <a:p>
          <a:endParaRPr lang="cs-CZ"/>
        </a:p>
      </dgm:t>
    </dgm:pt>
    <dgm:pt modelId="{51EAA3A2-B7FD-4B96-8E77-49FF16B269BE}" type="sibTrans" cxnId="{FD203D6A-3AE3-401C-91A2-AD4FBE265E9F}">
      <dgm:prSet/>
      <dgm:spPr/>
      <dgm:t>
        <a:bodyPr/>
        <a:lstStyle/>
        <a:p>
          <a:endParaRPr lang="cs-CZ"/>
        </a:p>
      </dgm:t>
    </dgm:pt>
    <dgm:pt modelId="{561B3936-05BD-4D52-A61B-89D5FBB010D9}" type="pres">
      <dgm:prSet presAssocID="{05A3BEC7-F0B2-4728-A276-5E7FA503E8F1}" presName="outerComposite" presStyleCnt="0">
        <dgm:presLayoutVars>
          <dgm:chMax val="5"/>
          <dgm:dir/>
          <dgm:resizeHandles val="exact"/>
        </dgm:presLayoutVars>
      </dgm:prSet>
      <dgm:spPr/>
    </dgm:pt>
    <dgm:pt modelId="{B1814C0E-1CB4-4A6D-8A03-A75944F97FDF}" type="pres">
      <dgm:prSet presAssocID="{05A3BEC7-F0B2-4728-A276-5E7FA503E8F1}" presName="dummyMaxCanvas" presStyleCnt="0">
        <dgm:presLayoutVars/>
      </dgm:prSet>
      <dgm:spPr/>
    </dgm:pt>
    <dgm:pt modelId="{29DC5F3B-3C00-4247-9769-E0F553C3778F}" type="pres">
      <dgm:prSet presAssocID="{05A3BEC7-F0B2-4728-A276-5E7FA503E8F1}" presName="ThreeNodes_1" presStyleLbl="node1" presStyleIdx="0" presStyleCnt="3">
        <dgm:presLayoutVars>
          <dgm:bulletEnabled val="1"/>
        </dgm:presLayoutVars>
      </dgm:prSet>
      <dgm:spPr/>
    </dgm:pt>
    <dgm:pt modelId="{A1636F87-3E2F-4B4F-BE22-749FCD1597D0}" type="pres">
      <dgm:prSet presAssocID="{05A3BEC7-F0B2-4728-A276-5E7FA503E8F1}" presName="ThreeNodes_2" presStyleLbl="node1" presStyleIdx="1" presStyleCnt="3">
        <dgm:presLayoutVars>
          <dgm:bulletEnabled val="1"/>
        </dgm:presLayoutVars>
      </dgm:prSet>
      <dgm:spPr/>
    </dgm:pt>
    <dgm:pt modelId="{5D8535C7-46F1-44D2-9308-6994F19DA556}" type="pres">
      <dgm:prSet presAssocID="{05A3BEC7-F0B2-4728-A276-5E7FA503E8F1}" presName="ThreeNodes_3" presStyleLbl="node1" presStyleIdx="2" presStyleCnt="3">
        <dgm:presLayoutVars>
          <dgm:bulletEnabled val="1"/>
        </dgm:presLayoutVars>
      </dgm:prSet>
      <dgm:spPr/>
    </dgm:pt>
    <dgm:pt modelId="{B08D96B8-153D-47D9-95F6-DCB039C94291}" type="pres">
      <dgm:prSet presAssocID="{05A3BEC7-F0B2-4728-A276-5E7FA503E8F1}" presName="ThreeConn_1-2" presStyleLbl="fgAccFollowNode1" presStyleIdx="0" presStyleCnt="2">
        <dgm:presLayoutVars>
          <dgm:bulletEnabled val="1"/>
        </dgm:presLayoutVars>
      </dgm:prSet>
      <dgm:spPr/>
    </dgm:pt>
    <dgm:pt modelId="{D3265529-9FA2-4630-815F-FFD97CD62328}" type="pres">
      <dgm:prSet presAssocID="{05A3BEC7-F0B2-4728-A276-5E7FA503E8F1}" presName="ThreeConn_2-3" presStyleLbl="fgAccFollowNode1" presStyleIdx="1" presStyleCnt="2">
        <dgm:presLayoutVars>
          <dgm:bulletEnabled val="1"/>
        </dgm:presLayoutVars>
      </dgm:prSet>
      <dgm:spPr/>
    </dgm:pt>
    <dgm:pt modelId="{04A01E11-8950-4448-B875-78ADEC645D7B}" type="pres">
      <dgm:prSet presAssocID="{05A3BEC7-F0B2-4728-A276-5E7FA503E8F1}" presName="ThreeNodes_1_text" presStyleLbl="node1" presStyleIdx="2" presStyleCnt="3">
        <dgm:presLayoutVars>
          <dgm:bulletEnabled val="1"/>
        </dgm:presLayoutVars>
      </dgm:prSet>
      <dgm:spPr/>
    </dgm:pt>
    <dgm:pt modelId="{4769D0CA-FD0D-48A1-A747-E5C6F186331F}" type="pres">
      <dgm:prSet presAssocID="{05A3BEC7-F0B2-4728-A276-5E7FA503E8F1}" presName="ThreeNodes_2_text" presStyleLbl="node1" presStyleIdx="2" presStyleCnt="3">
        <dgm:presLayoutVars>
          <dgm:bulletEnabled val="1"/>
        </dgm:presLayoutVars>
      </dgm:prSet>
      <dgm:spPr/>
    </dgm:pt>
    <dgm:pt modelId="{E36A9DBD-07B9-48BE-834E-65C7D5C3B91C}" type="pres">
      <dgm:prSet presAssocID="{05A3BEC7-F0B2-4728-A276-5E7FA503E8F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5327E07-5542-4AE4-8E2E-0C95E22F6D41}" srcId="{05A3BEC7-F0B2-4728-A276-5E7FA503E8F1}" destId="{DD86CE0F-534C-4795-9738-C18B4801D5A8}" srcOrd="1" destOrd="0" parTransId="{6FB35DD6-0E41-4DA9-BA2C-5A28437C6234}" sibTransId="{30E9FFE7-8741-465F-9D63-C34195693B7B}"/>
    <dgm:cxn modelId="{E899950D-8E6B-4EAD-AF16-9BC47F8223F9}" type="presOf" srcId="{DD86CE0F-534C-4795-9738-C18B4801D5A8}" destId="{4769D0CA-FD0D-48A1-A747-E5C6F186331F}" srcOrd="1" destOrd="0" presId="urn:microsoft.com/office/officeart/2005/8/layout/vProcess5"/>
    <dgm:cxn modelId="{75C5CF12-9436-4154-A6D0-FDF546B62121}" type="presOf" srcId="{927A6FC9-C9CC-4B40-AEE3-5ACB84520CB8}" destId="{5D8535C7-46F1-44D2-9308-6994F19DA556}" srcOrd="0" destOrd="0" presId="urn:microsoft.com/office/officeart/2005/8/layout/vProcess5"/>
    <dgm:cxn modelId="{5FDD7914-EDBD-4FCE-A851-523CA569CD32}" type="presOf" srcId="{C1B12855-FE02-4E69-8911-FD5C88C9A843}" destId="{04A01E11-8950-4448-B875-78ADEC645D7B}" srcOrd="1" destOrd="0" presId="urn:microsoft.com/office/officeart/2005/8/layout/vProcess5"/>
    <dgm:cxn modelId="{CAFDCF1C-680D-4725-9FC4-D25E89459DDB}" type="presOf" srcId="{249235FB-0002-4196-BEF3-B11DFAB04DA7}" destId="{B08D96B8-153D-47D9-95F6-DCB039C94291}" srcOrd="0" destOrd="0" presId="urn:microsoft.com/office/officeart/2005/8/layout/vProcess5"/>
    <dgm:cxn modelId="{779C2E62-3C23-479A-B484-D36F71157936}" type="presOf" srcId="{C1B12855-FE02-4E69-8911-FD5C88C9A843}" destId="{29DC5F3B-3C00-4247-9769-E0F553C3778F}" srcOrd="0" destOrd="0" presId="urn:microsoft.com/office/officeart/2005/8/layout/vProcess5"/>
    <dgm:cxn modelId="{FD203D6A-3AE3-401C-91A2-AD4FBE265E9F}" srcId="{05A3BEC7-F0B2-4728-A276-5E7FA503E8F1}" destId="{927A6FC9-C9CC-4B40-AEE3-5ACB84520CB8}" srcOrd="2" destOrd="0" parTransId="{C64E221E-6A57-4C05-80B2-56E0F071B272}" sibTransId="{51EAA3A2-B7FD-4B96-8E77-49FF16B269BE}"/>
    <dgm:cxn modelId="{CF539175-E82D-41F0-9427-D4A740363CA6}" type="presOf" srcId="{DD86CE0F-534C-4795-9738-C18B4801D5A8}" destId="{A1636F87-3E2F-4B4F-BE22-749FCD1597D0}" srcOrd="0" destOrd="0" presId="urn:microsoft.com/office/officeart/2005/8/layout/vProcess5"/>
    <dgm:cxn modelId="{555CD359-CD2C-431E-9A2A-5FD22377F594}" type="presOf" srcId="{30E9FFE7-8741-465F-9D63-C34195693B7B}" destId="{D3265529-9FA2-4630-815F-FFD97CD62328}" srcOrd="0" destOrd="0" presId="urn:microsoft.com/office/officeart/2005/8/layout/vProcess5"/>
    <dgm:cxn modelId="{773F5093-208F-415A-B6F0-AFEF4883061D}" type="presOf" srcId="{05A3BEC7-F0B2-4728-A276-5E7FA503E8F1}" destId="{561B3936-05BD-4D52-A61B-89D5FBB010D9}" srcOrd="0" destOrd="0" presId="urn:microsoft.com/office/officeart/2005/8/layout/vProcess5"/>
    <dgm:cxn modelId="{6635AE94-75D2-438C-9222-EB39A060319B}" type="presOf" srcId="{927A6FC9-C9CC-4B40-AEE3-5ACB84520CB8}" destId="{E36A9DBD-07B9-48BE-834E-65C7D5C3B91C}" srcOrd="1" destOrd="0" presId="urn:microsoft.com/office/officeart/2005/8/layout/vProcess5"/>
    <dgm:cxn modelId="{06D2FBA3-47A3-4183-881B-37B80FFF504B}" srcId="{05A3BEC7-F0B2-4728-A276-5E7FA503E8F1}" destId="{C1B12855-FE02-4E69-8911-FD5C88C9A843}" srcOrd="0" destOrd="0" parTransId="{7B068C1B-42E2-4067-84A7-42332C9AB0F2}" sibTransId="{249235FB-0002-4196-BEF3-B11DFAB04DA7}"/>
    <dgm:cxn modelId="{8AA23D0A-A537-4774-8815-2EA49C5572C8}" type="presParOf" srcId="{561B3936-05BD-4D52-A61B-89D5FBB010D9}" destId="{B1814C0E-1CB4-4A6D-8A03-A75944F97FDF}" srcOrd="0" destOrd="0" presId="urn:microsoft.com/office/officeart/2005/8/layout/vProcess5"/>
    <dgm:cxn modelId="{38A569CA-BCC6-4F73-84BC-7EB14306BB1B}" type="presParOf" srcId="{561B3936-05BD-4D52-A61B-89D5FBB010D9}" destId="{29DC5F3B-3C00-4247-9769-E0F553C3778F}" srcOrd="1" destOrd="0" presId="urn:microsoft.com/office/officeart/2005/8/layout/vProcess5"/>
    <dgm:cxn modelId="{F5580C72-686A-41B5-AC4B-1DE43B219D43}" type="presParOf" srcId="{561B3936-05BD-4D52-A61B-89D5FBB010D9}" destId="{A1636F87-3E2F-4B4F-BE22-749FCD1597D0}" srcOrd="2" destOrd="0" presId="urn:microsoft.com/office/officeart/2005/8/layout/vProcess5"/>
    <dgm:cxn modelId="{CF913A3B-B8FD-4726-9037-952CB283376C}" type="presParOf" srcId="{561B3936-05BD-4D52-A61B-89D5FBB010D9}" destId="{5D8535C7-46F1-44D2-9308-6994F19DA556}" srcOrd="3" destOrd="0" presId="urn:microsoft.com/office/officeart/2005/8/layout/vProcess5"/>
    <dgm:cxn modelId="{12E53EAA-EF94-46F0-B35C-BE1BD5D93924}" type="presParOf" srcId="{561B3936-05BD-4D52-A61B-89D5FBB010D9}" destId="{B08D96B8-153D-47D9-95F6-DCB039C94291}" srcOrd="4" destOrd="0" presId="urn:microsoft.com/office/officeart/2005/8/layout/vProcess5"/>
    <dgm:cxn modelId="{54459805-40E7-41E2-A673-DBC754EE6CE7}" type="presParOf" srcId="{561B3936-05BD-4D52-A61B-89D5FBB010D9}" destId="{D3265529-9FA2-4630-815F-FFD97CD62328}" srcOrd="5" destOrd="0" presId="urn:microsoft.com/office/officeart/2005/8/layout/vProcess5"/>
    <dgm:cxn modelId="{76F0F1BE-F230-4BD5-B489-CA0D39C6BAD2}" type="presParOf" srcId="{561B3936-05BD-4D52-A61B-89D5FBB010D9}" destId="{04A01E11-8950-4448-B875-78ADEC645D7B}" srcOrd="6" destOrd="0" presId="urn:microsoft.com/office/officeart/2005/8/layout/vProcess5"/>
    <dgm:cxn modelId="{EC857DBD-0F6B-4228-9054-20EDAB1CFE23}" type="presParOf" srcId="{561B3936-05BD-4D52-A61B-89D5FBB010D9}" destId="{4769D0CA-FD0D-48A1-A747-E5C6F186331F}" srcOrd="7" destOrd="0" presId="urn:microsoft.com/office/officeart/2005/8/layout/vProcess5"/>
    <dgm:cxn modelId="{979A7050-0A20-4CD2-AE72-1A86DE1DC98B}" type="presParOf" srcId="{561B3936-05BD-4D52-A61B-89D5FBB010D9}" destId="{E36A9DBD-07B9-48BE-834E-65C7D5C3B91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C5F3B-3C00-4247-9769-E0F553C3778F}">
      <dsp:nvSpPr>
        <dsp:cNvPr id="0" name=""/>
        <dsp:cNvSpPr/>
      </dsp:nvSpPr>
      <dsp:spPr>
        <a:xfrm>
          <a:off x="0" y="0"/>
          <a:ext cx="3468557" cy="784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Příčina rizika </a:t>
          </a:r>
          <a:br>
            <a:rPr lang="cs-CZ" sz="2000" kern="1200" dirty="0"/>
          </a:br>
          <a:r>
            <a:rPr lang="cs-CZ" sz="2000" kern="1200" dirty="0"/>
            <a:t>může způsobit</a:t>
          </a:r>
        </a:p>
      </dsp:txBody>
      <dsp:txXfrm>
        <a:off x="22985" y="22985"/>
        <a:ext cx="2621736" cy="738793"/>
      </dsp:txXfrm>
    </dsp:sp>
    <dsp:sp modelId="{A1636F87-3E2F-4B4F-BE22-749FCD1597D0}">
      <dsp:nvSpPr>
        <dsp:cNvPr id="0" name=""/>
        <dsp:cNvSpPr/>
      </dsp:nvSpPr>
      <dsp:spPr>
        <a:xfrm>
          <a:off x="306049" y="915557"/>
          <a:ext cx="3468557" cy="784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Událost</a:t>
          </a:r>
          <a:br>
            <a:rPr lang="cs-CZ" sz="2800" kern="1200" dirty="0"/>
          </a:br>
          <a:r>
            <a:rPr lang="cs-CZ" sz="1800" kern="1200" dirty="0"/>
            <a:t>která může mít vliv na </a:t>
          </a:r>
        </a:p>
      </dsp:txBody>
      <dsp:txXfrm>
        <a:off x="329034" y="938542"/>
        <a:ext cx="2606441" cy="738793"/>
      </dsp:txXfrm>
    </dsp:sp>
    <dsp:sp modelId="{5D8535C7-46F1-44D2-9308-6994F19DA556}">
      <dsp:nvSpPr>
        <dsp:cNvPr id="0" name=""/>
        <dsp:cNvSpPr/>
      </dsp:nvSpPr>
      <dsp:spPr>
        <a:xfrm>
          <a:off x="612098" y="1831115"/>
          <a:ext cx="3468557" cy="784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Cíl </a:t>
          </a:r>
        </a:p>
      </dsp:txBody>
      <dsp:txXfrm>
        <a:off x="635083" y="1854100"/>
        <a:ext cx="2606441" cy="738793"/>
      </dsp:txXfrm>
    </dsp:sp>
    <dsp:sp modelId="{B08D96B8-153D-47D9-95F6-DCB039C94291}">
      <dsp:nvSpPr>
        <dsp:cNvPr id="0" name=""/>
        <dsp:cNvSpPr/>
      </dsp:nvSpPr>
      <dsp:spPr>
        <a:xfrm>
          <a:off x="2958461" y="595112"/>
          <a:ext cx="510096" cy="5100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kern="1200"/>
        </a:p>
      </dsp:txBody>
      <dsp:txXfrm>
        <a:off x="3073233" y="595112"/>
        <a:ext cx="280552" cy="383847"/>
      </dsp:txXfrm>
    </dsp:sp>
    <dsp:sp modelId="{D3265529-9FA2-4630-815F-FFD97CD62328}">
      <dsp:nvSpPr>
        <dsp:cNvPr id="0" name=""/>
        <dsp:cNvSpPr/>
      </dsp:nvSpPr>
      <dsp:spPr>
        <a:xfrm>
          <a:off x="3264510" y="1505438"/>
          <a:ext cx="510096" cy="5100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kern="1200"/>
        </a:p>
      </dsp:txBody>
      <dsp:txXfrm>
        <a:off x="3379282" y="1505438"/>
        <a:ext cx="280552" cy="383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B3095-6457-4F8A-A688-D7FFAAC28C6F}" type="datetimeFigureOut">
              <a:rPr lang="cs-CZ" smtClean="0"/>
              <a:t>12.04.2019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24EE1-04D6-4ACE-AC16-691FD6071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90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24EE1-04D6-4ACE-AC16-691FD60712D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027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24EE1-04D6-4ACE-AC16-691FD60712D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57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24EE1-04D6-4ACE-AC16-691FD60712D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28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24EE1-04D6-4ACE-AC16-691FD60712D2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97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428D9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257239"/>
            <a:ext cx="3729469" cy="77304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25"/>
          <a:stretch/>
        </p:blipFill>
        <p:spPr>
          <a:xfrm>
            <a:off x="4190567" y="206096"/>
            <a:ext cx="1733983" cy="80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87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51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0191"/>
            <a:ext cx="4957762" cy="108253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1325563"/>
          </a:xfrm>
        </p:spPr>
        <p:txBody>
          <a:bodyPr/>
          <a:lstStyle>
            <a:lvl1pPr>
              <a:defRPr sz="3600" b="1">
                <a:solidFill>
                  <a:srgbClr val="428D96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/>
            </a:lvl1pPr>
            <a:lvl2pPr>
              <a:defRPr b="1"/>
            </a:lvl2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1" y="6522100"/>
            <a:ext cx="12192000" cy="338554"/>
          </a:xfrm>
          <a:prstGeom prst="rect">
            <a:avLst/>
          </a:prstGeom>
          <a:solidFill>
            <a:srgbClr val="428D96"/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cs-CZ" sz="1400" b="1" dirty="0">
                <a:solidFill>
                  <a:schemeClr val="bg1"/>
                </a:solidFill>
              </a:rPr>
              <a:t>www.msmt.cz</a:t>
            </a:r>
          </a:p>
        </p:txBody>
      </p:sp>
    </p:spTree>
    <p:extLst>
      <p:ext uri="{BB962C8B-B14F-4D97-AF65-F5344CB8AC3E}">
        <p14:creationId xmlns:p14="http://schemas.microsoft.com/office/powerpoint/2010/main" val="274851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0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44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23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88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0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38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28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5646C-41B4-4D83-A8B4-2AFEFCEA3381}" type="datetimeFigureOut">
              <a:rPr lang="cs-CZ" smtClean="0"/>
              <a:pPr/>
              <a:t>12.04.2019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67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tcox.sk/blog/zakladom-uspechu-je-spravne-rozhodovanie-a-riadenie-rizi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82599" y="350734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4800" dirty="0">
                <a:latin typeface="+mn-lt"/>
              </a:rPr>
              <a:t>MODUL III.</a:t>
            </a:r>
            <a:br>
              <a:rPr lang="cs-CZ" sz="4800" dirty="0">
                <a:latin typeface="+mn-lt"/>
              </a:rPr>
            </a:br>
            <a:br>
              <a:rPr lang="cs-CZ" sz="4800" dirty="0">
                <a:latin typeface="+mn-lt"/>
              </a:rPr>
            </a:br>
            <a:br>
              <a:rPr lang="cs-CZ" sz="4800" dirty="0">
                <a:latin typeface="+mn-lt"/>
              </a:rPr>
            </a:br>
            <a:r>
              <a:rPr lang="cs-CZ" sz="4800" dirty="0"/>
              <a:t>PROJEKTOVÉ ŘÍZENÍ metodou PRINCE2</a:t>
            </a:r>
            <a:br>
              <a:rPr lang="cs-CZ" sz="4800" dirty="0"/>
            </a:br>
            <a:r>
              <a:rPr lang="cs-CZ" sz="4800" dirty="0"/>
              <a:t>V PROSTŘEDÍ MŠMT</a:t>
            </a:r>
            <a:endParaRPr lang="cs-CZ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554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IDENTIFIKOVAT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3200" dirty="0">
                <a:solidFill>
                  <a:srgbClr val="428D96"/>
                </a:solidFill>
                <a:ea typeface="+mj-ea"/>
                <a:cs typeface="+mj-cs"/>
              </a:rPr>
              <a:t>Identifikovat KONTEXT</a:t>
            </a:r>
            <a:br>
              <a:rPr lang="cs-CZ" dirty="0"/>
            </a:br>
            <a:r>
              <a:rPr lang="cs-CZ" dirty="0"/>
              <a:t>- </a:t>
            </a:r>
            <a:r>
              <a:rPr lang="cs-CZ" b="0" dirty="0"/>
              <a:t>získat informace o projektu</a:t>
            </a:r>
            <a:br>
              <a:rPr lang="cs-CZ" b="0" dirty="0"/>
            </a:br>
            <a:r>
              <a:rPr lang="cs-CZ" b="0" dirty="0"/>
              <a:t>- pochopit specifické cíle projektu, </a:t>
            </a:r>
            <a:br>
              <a:rPr lang="cs-CZ" b="0" dirty="0"/>
            </a:br>
            <a:r>
              <a:rPr lang="cs-CZ" b="0" dirty="0"/>
              <a:t>  které jsou v ohrožení</a:t>
            </a:r>
          </a:p>
          <a:p>
            <a:r>
              <a:rPr lang="cs-CZ" sz="3200" dirty="0">
                <a:solidFill>
                  <a:srgbClr val="428D96"/>
                </a:solidFill>
                <a:ea typeface="+mj-ea"/>
                <a:cs typeface="+mj-cs"/>
              </a:rPr>
              <a:t>Identifikovat RIZIKO						</a:t>
            </a:r>
            <a:br>
              <a:rPr lang="cs-CZ" sz="3200" dirty="0">
                <a:solidFill>
                  <a:srgbClr val="428D96"/>
                </a:solidFill>
                <a:ea typeface="+mj-ea"/>
                <a:cs typeface="+mj-cs"/>
              </a:rPr>
            </a:br>
            <a:r>
              <a:rPr lang="cs-CZ" b="0" dirty="0"/>
              <a:t>- rozpoznat hrozby a příležitosti</a:t>
            </a:r>
            <a:br>
              <a:rPr lang="cs-CZ" b="0" dirty="0"/>
            </a:br>
            <a:r>
              <a:rPr lang="cs-CZ" b="0" dirty="0"/>
              <a:t>- zachytit rizika</a:t>
            </a:r>
            <a:br>
              <a:rPr lang="cs-CZ" b="0" dirty="0"/>
            </a:br>
            <a:r>
              <a:rPr lang="cs-CZ" b="0" dirty="0"/>
              <a:t>- zdroje </a:t>
            </a:r>
            <a:r>
              <a:rPr lang="cs-CZ" b="0" dirty="0" err="1"/>
              <a:t>info</a:t>
            </a:r>
            <a:r>
              <a:rPr lang="cs-CZ" b="0" dirty="0"/>
              <a:t>: workshopy, předchozí projekty; průzkumy</a:t>
            </a:r>
            <a:br>
              <a:rPr lang="cs-CZ" b="0" dirty="0"/>
            </a:br>
            <a:r>
              <a:rPr lang="cs-CZ" b="0" dirty="0"/>
              <a:t>- příčina rizika → událost  → </a:t>
            </a:r>
            <a:br>
              <a:rPr lang="cs-CZ" b="0" dirty="0"/>
            </a:br>
            <a:endParaRPr lang="cs-CZ" b="0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C5642B00-26B6-40E0-85C7-66A6FD9F8B9E}"/>
              </a:ext>
            </a:extLst>
          </p:cNvPr>
          <p:cNvSpPr/>
          <p:nvPr/>
        </p:nvSpPr>
        <p:spPr>
          <a:xfrm>
            <a:off x="3159889" y="5162309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D5E59A2-4D71-40B1-83C2-5129552E6D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6618907"/>
              </p:ext>
            </p:extLst>
          </p:nvPr>
        </p:nvGraphicFramePr>
        <p:xfrm>
          <a:off x="7430367" y="2320724"/>
          <a:ext cx="4080656" cy="2615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1591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HODNOTIT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cs-CZ" dirty="0"/>
          </a:p>
          <a:p>
            <a:r>
              <a:rPr lang="cs-CZ" sz="3200" dirty="0">
                <a:solidFill>
                  <a:srgbClr val="428D96"/>
                </a:solidFill>
                <a:ea typeface="+mj-ea"/>
                <a:cs typeface="+mj-cs"/>
              </a:rPr>
              <a:t>Odhadnout</a:t>
            </a:r>
            <a:br>
              <a:rPr lang="cs-CZ" dirty="0"/>
            </a:br>
            <a:r>
              <a:rPr lang="cs-CZ" dirty="0"/>
              <a:t>- </a:t>
            </a:r>
            <a:r>
              <a:rPr lang="cs-CZ" b="0" dirty="0"/>
              <a:t>pravděpodobnost, že riziko nastane</a:t>
            </a:r>
            <a:br>
              <a:rPr lang="cs-CZ" b="0" dirty="0"/>
            </a:br>
            <a:r>
              <a:rPr lang="cs-CZ" b="0" dirty="0"/>
              <a:t>- dopad rizika, pokud nastane </a:t>
            </a:r>
            <a:br>
              <a:rPr lang="cs-CZ" b="0" dirty="0"/>
            </a:br>
            <a:r>
              <a:rPr lang="cs-CZ" b="0" dirty="0"/>
              <a:t>  </a:t>
            </a:r>
          </a:p>
          <a:p>
            <a:r>
              <a:rPr lang="cs-CZ" sz="3200" dirty="0">
                <a:solidFill>
                  <a:srgbClr val="428D96"/>
                </a:solidFill>
                <a:ea typeface="+mj-ea"/>
                <a:cs typeface="+mj-cs"/>
              </a:rPr>
              <a:t>Vyhodnotit					</a:t>
            </a:r>
            <a:br>
              <a:rPr lang="cs-CZ" sz="3200" dirty="0">
                <a:solidFill>
                  <a:srgbClr val="428D96"/>
                </a:solidFill>
                <a:ea typeface="+mj-ea"/>
                <a:cs typeface="+mj-cs"/>
              </a:rPr>
            </a:br>
            <a:r>
              <a:rPr lang="cs-CZ" b="0" dirty="0"/>
              <a:t>- zhodnotit čistý efekt všech identifikovaných hrozeb a příležitostí</a:t>
            </a:r>
            <a:br>
              <a:rPr lang="cs-CZ" b="0" dirty="0"/>
            </a:br>
            <a:br>
              <a:rPr lang="cs-CZ" b="0" dirty="0"/>
            </a:br>
            <a:endParaRPr lang="cs-CZ" b="0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C5642B00-26B6-40E0-85C7-66A6FD9F8B9E}"/>
              </a:ext>
            </a:extLst>
          </p:cNvPr>
          <p:cNvSpPr/>
          <p:nvPr/>
        </p:nvSpPr>
        <p:spPr>
          <a:xfrm>
            <a:off x="3159889" y="5162309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898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PLÁNOVAT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cs-CZ" dirty="0"/>
          </a:p>
          <a:p>
            <a:r>
              <a:rPr lang="cs-CZ" sz="3200" dirty="0">
                <a:solidFill>
                  <a:srgbClr val="428D96"/>
                </a:solidFill>
                <a:ea typeface="+mj-ea"/>
                <a:cs typeface="+mj-cs"/>
              </a:rPr>
              <a:t>REAKCE NA RIZIKO</a:t>
            </a:r>
            <a:br>
              <a:rPr lang="cs-CZ" dirty="0"/>
            </a:br>
            <a:r>
              <a:rPr lang="cs-CZ" dirty="0"/>
              <a:t>- </a:t>
            </a:r>
            <a:r>
              <a:rPr lang="cs-CZ" b="0" dirty="0"/>
              <a:t>odstranit nebo alespoň omezit hrozby</a:t>
            </a:r>
            <a:br>
              <a:rPr lang="cs-CZ" b="0" dirty="0"/>
            </a:br>
            <a:r>
              <a:rPr lang="cs-CZ" b="0" dirty="0"/>
              <a:t>- co nejlépe využít příležitosti</a:t>
            </a:r>
            <a:br>
              <a:rPr lang="cs-CZ" b="0" dirty="0"/>
            </a:br>
            <a:r>
              <a:rPr lang="cs-CZ" b="0" dirty="0"/>
              <a:t>- zajistit rovnováhu: </a:t>
            </a:r>
            <a:br>
              <a:rPr lang="cs-CZ" b="0" dirty="0"/>
            </a:br>
            <a:r>
              <a:rPr lang="cs-CZ" b="0" dirty="0"/>
              <a:t>                náklady / pravděpodobnost / dopad</a:t>
            </a:r>
            <a:br>
              <a:rPr lang="cs-CZ" b="0" dirty="0"/>
            </a:br>
            <a:endParaRPr lang="cs-CZ" b="0" dirty="0"/>
          </a:p>
          <a:p>
            <a:pPr marL="0" indent="0">
              <a:buNone/>
            </a:pPr>
            <a:r>
              <a:rPr lang="cs-CZ" b="0" dirty="0"/>
              <a:t>  </a:t>
            </a:r>
            <a:br>
              <a:rPr lang="cs-CZ" b="0" dirty="0"/>
            </a:br>
            <a:r>
              <a:rPr lang="cs-CZ" b="0" dirty="0"/>
              <a:t>  </a:t>
            </a:r>
          </a:p>
          <a:p>
            <a:pPr marL="0" indent="0">
              <a:buNone/>
            </a:pPr>
            <a:endParaRPr lang="cs-CZ" b="0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C5642B00-26B6-40E0-85C7-66A6FD9F8B9E}"/>
              </a:ext>
            </a:extLst>
          </p:cNvPr>
          <p:cNvSpPr/>
          <p:nvPr/>
        </p:nvSpPr>
        <p:spPr>
          <a:xfrm>
            <a:off x="3159889" y="5162309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8B15BA2-BD8D-457C-8AA7-B5B64DC2A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49743"/>
              </p:ext>
            </p:extLst>
          </p:nvPr>
        </p:nvGraphicFramePr>
        <p:xfrm>
          <a:off x="7227811" y="2007013"/>
          <a:ext cx="4420742" cy="4244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10371">
                  <a:extLst>
                    <a:ext uri="{9D8B030D-6E8A-4147-A177-3AD203B41FA5}">
                      <a16:colId xmlns:a16="http://schemas.microsoft.com/office/drawing/2014/main" val="280853156"/>
                    </a:ext>
                  </a:extLst>
                </a:gridCol>
                <a:gridCol w="2210371">
                  <a:extLst>
                    <a:ext uri="{9D8B030D-6E8A-4147-A177-3AD203B41FA5}">
                      <a16:colId xmlns:a16="http://schemas.microsoft.com/office/drawing/2014/main" val="75250923"/>
                    </a:ext>
                  </a:extLst>
                </a:gridCol>
              </a:tblGrid>
              <a:tr h="280160">
                <a:tc>
                  <a:txBody>
                    <a:bodyPr/>
                    <a:lstStyle/>
                    <a:p>
                      <a:pPr marL="132080" marR="125730" algn="ctr">
                        <a:lnSpc>
                          <a:spcPts val="122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</a:endParaRPr>
                    </a:p>
                    <a:p>
                      <a:pPr marL="132080" marR="125730" algn="ctr">
                        <a:lnSpc>
                          <a:spcPts val="122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Hrozba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810" marR="125730" algn="ctr">
                        <a:lnSpc>
                          <a:spcPts val="122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</a:endParaRPr>
                    </a:p>
                    <a:p>
                      <a:pPr marL="130810" marR="125730" algn="ctr">
                        <a:lnSpc>
                          <a:spcPts val="122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Příležitost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47560073"/>
                  </a:ext>
                </a:extLst>
              </a:tr>
              <a:tr h="385333">
                <a:tc>
                  <a:txBody>
                    <a:bodyPr/>
                    <a:lstStyle/>
                    <a:p>
                      <a:pPr marL="132715" marR="125730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</a:endParaRPr>
                    </a:p>
                    <a:p>
                      <a:pPr marL="132715" marR="125730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Vyhnout</a:t>
                      </a:r>
                      <a:r>
                        <a:rPr lang="en-US" sz="1800" dirty="0">
                          <a:effectLst/>
                        </a:rPr>
                        <a:t> se</a:t>
                      </a:r>
                      <a:endParaRPr lang="cs-CZ" sz="1800" dirty="0">
                        <a:effectLst/>
                      </a:endParaRPr>
                    </a:p>
                    <a:p>
                      <a:pPr marL="132715" marR="125730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125730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</a:endParaRPr>
                    </a:p>
                    <a:p>
                      <a:pPr marL="132080" marR="125730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Využít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72758669"/>
                  </a:ext>
                </a:extLst>
              </a:tr>
              <a:tr h="2515292">
                <a:tc>
                  <a:txBody>
                    <a:bodyPr/>
                    <a:lstStyle/>
                    <a:p>
                      <a:pPr marL="132715" marR="124460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Snížit</a:t>
                      </a:r>
                      <a:endParaRPr lang="cs-CZ" sz="1800" dirty="0">
                        <a:effectLst/>
                      </a:endParaRPr>
                    </a:p>
                    <a:p>
                      <a:pPr marL="132715" marR="125730" algn="ctr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400" b="0" dirty="0" err="1">
                          <a:effectLst/>
                        </a:rPr>
                        <a:t>pravděpodobnost</a:t>
                      </a:r>
                      <a:r>
                        <a:rPr lang="en-US" sz="1400" b="0" dirty="0">
                          <a:effectLst/>
                        </a:rPr>
                        <a:t> a/</a:t>
                      </a:r>
                      <a:r>
                        <a:rPr lang="en-US" sz="1400" b="0" dirty="0" err="1">
                          <a:effectLst/>
                        </a:rPr>
                        <a:t>nebo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dopad</a:t>
                      </a:r>
                      <a:r>
                        <a:rPr lang="en-US" sz="1400" b="0" dirty="0">
                          <a:effectLst/>
                        </a:rPr>
                        <a:t>)</a:t>
                      </a:r>
                      <a:endParaRPr lang="cs-CZ" sz="1400" b="0" dirty="0">
                        <a:effectLst/>
                      </a:endParaRPr>
                    </a:p>
                    <a:p>
                      <a:pPr marL="132715" marR="12573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Náhradní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řešení</a:t>
                      </a:r>
                      <a:endParaRPr lang="cs-CZ" sz="1800" dirty="0">
                        <a:effectLst/>
                      </a:endParaRPr>
                    </a:p>
                    <a:p>
                      <a:pPr marL="131445" marR="125730" algn="ctr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600" b="0" dirty="0" err="1">
                          <a:effectLst/>
                        </a:rPr>
                        <a:t>snižuje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jen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dopad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</a:endParaRPr>
                    </a:p>
                    <a:p>
                      <a:pPr marL="132715" marR="124460" algn="ctr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Přenést</a:t>
                      </a:r>
                      <a:endParaRPr lang="cs-CZ" sz="1800" dirty="0">
                        <a:effectLst/>
                      </a:endParaRPr>
                    </a:p>
                    <a:p>
                      <a:pPr marL="290830" marR="283845" algn="ctr">
                        <a:lnSpc>
                          <a:spcPct val="103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600" b="0" dirty="0" err="1">
                          <a:effectLst/>
                        </a:rPr>
                        <a:t>snižuje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jen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dopad</a:t>
                      </a:r>
                      <a:r>
                        <a:rPr lang="en-US" sz="1600" b="0" dirty="0">
                          <a:effectLst/>
                        </a:rPr>
                        <a:t> a </a:t>
                      </a:r>
                      <a:r>
                        <a:rPr lang="en-US" sz="1600" b="0" dirty="0" err="1">
                          <a:effectLst/>
                        </a:rPr>
                        <a:t>často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jen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finanční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dopad</a:t>
                      </a:r>
                      <a:r>
                        <a:rPr lang="en-US" sz="1600" b="0" dirty="0">
                          <a:effectLst/>
                        </a:rPr>
                        <a:t>)</a:t>
                      </a:r>
                      <a:endParaRPr lang="cs-CZ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</a:endParaRPr>
                    </a:p>
                    <a:p>
                      <a:pPr marL="132715" marR="125095" algn="ctr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</a:endParaRPr>
                    </a:p>
                    <a:p>
                      <a:pPr marL="132715" marR="125095" algn="ctr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</a:endParaRPr>
                    </a:p>
                    <a:p>
                      <a:pPr marL="132715" marR="125095"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Zvýšit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9501736"/>
                  </a:ext>
                </a:extLst>
              </a:tr>
              <a:tr h="242926">
                <a:tc gridSpan="2">
                  <a:txBody>
                    <a:bodyPr/>
                    <a:lstStyle/>
                    <a:p>
                      <a:pPr marL="1370965" marR="1364615" algn="ctr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Sdílet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527059"/>
                  </a:ext>
                </a:extLst>
              </a:tr>
              <a:tr h="242926">
                <a:tc>
                  <a:txBody>
                    <a:bodyPr/>
                    <a:lstStyle/>
                    <a:p>
                      <a:pPr marL="132080" marR="125730" algn="ctr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Akceptovat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 marR="124460" algn="ctr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Odmítnout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9213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9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IMPLEMENTOVAT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cs-CZ" dirty="0"/>
          </a:p>
          <a:p>
            <a:r>
              <a:rPr lang="cs-CZ" b="0" dirty="0"/>
              <a:t>Ujistit se, že plánované reakce na riziko jsou uskutečněny</a:t>
            </a:r>
          </a:p>
          <a:p>
            <a:r>
              <a:rPr lang="cs-CZ" b="0" dirty="0"/>
              <a:t>Určit jasné role a odpovědnosti:</a:t>
            </a:r>
            <a:br>
              <a:rPr lang="cs-CZ" b="0" dirty="0"/>
            </a:br>
            <a:br>
              <a:rPr lang="cs-CZ" b="0" dirty="0"/>
            </a:br>
            <a:r>
              <a:rPr lang="cs-CZ" b="0" dirty="0"/>
              <a:t>- VLASTNÍK RIZIKA: je zodpovědný za řízení, monitorování a kontrolu; může být </a:t>
            </a:r>
            <a:br>
              <a:rPr lang="cs-CZ" b="0" dirty="0"/>
            </a:br>
            <a:r>
              <a:rPr lang="cs-CZ" b="0" dirty="0"/>
              <a:t>   mimo organizační strukturu projektu</a:t>
            </a:r>
            <a:br>
              <a:rPr lang="cs-CZ" b="0" dirty="0"/>
            </a:br>
            <a:br>
              <a:rPr lang="cs-CZ" b="0" dirty="0"/>
            </a:br>
            <a:r>
              <a:rPr lang="cs-CZ" b="0" dirty="0"/>
              <a:t>- ŘEŠITEL RIZIKA: provádí opatření/reakce na rizika</a:t>
            </a:r>
            <a:br>
              <a:rPr lang="cs-CZ" b="0" dirty="0"/>
            </a:br>
            <a:br>
              <a:rPr lang="cs-CZ" b="0" dirty="0"/>
            </a:br>
            <a:r>
              <a:rPr lang="cs-CZ" b="0" dirty="0"/>
              <a:t>  </a:t>
            </a:r>
          </a:p>
          <a:p>
            <a:pPr marL="0" indent="0">
              <a:buNone/>
            </a:pPr>
            <a:endParaRPr lang="cs-CZ" b="0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C5642B00-26B6-40E0-85C7-66A6FD9F8B9E}"/>
              </a:ext>
            </a:extLst>
          </p:cNvPr>
          <p:cNvSpPr/>
          <p:nvPr/>
        </p:nvSpPr>
        <p:spPr>
          <a:xfrm>
            <a:off x="3159889" y="5162309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2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984240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dirty="0"/>
              <a:t>KOMUNIKOVAT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/>
              <a:t>KONTINUÁLNĚ!</a:t>
            </a:r>
          </a:p>
          <a:p>
            <a:r>
              <a:rPr lang="cs-CZ" b="0" dirty="0"/>
              <a:t>Zainteresované strany je nutno průběžně informovat o hrozbách a příležitostech</a:t>
            </a:r>
          </a:p>
          <a:p>
            <a:r>
              <a:rPr lang="cs-CZ" b="0" dirty="0"/>
              <a:t>Komunikační metody jsou definovány ve Strategii řízení komunikace</a:t>
            </a:r>
          </a:p>
          <a:p>
            <a:r>
              <a:rPr lang="cs-CZ" b="0" dirty="0"/>
              <a:t>Používané manažerské nástroje: </a:t>
            </a:r>
            <a:br>
              <a:rPr lang="cs-CZ" b="0" dirty="0"/>
            </a:br>
            <a:r>
              <a:rPr lang="cs-CZ" b="0" dirty="0"/>
              <a:t>- Zpráva o stavu balíku práce</a:t>
            </a:r>
            <a:br>
              <a:rPr lang="cs-CZ" b="0" dirty="0"/>
            </a:br>
            <a:r>
              <a:rPr lang="cs-CZ" b="0" dirty="0"/>
              <a:t>- Zpráva o stavu etapy</a:t>
            </a:r>
            <a:br>
              <a:rPr lang="cs-CZ" b="0" dirty="0"/>
            </a:br>
            <a:r>
              <a:rPr lang="cs-CZ" b="0" dirty="0"/>
              <a:t>- Zpráva o ukončení etapy</a:t>
            </a:r>
            <a:br>
              <a:rPr lang="cs-CZ" b="0" dirty="0"/>
            </a:br>
            <a:r>
              <a:rPr lang="cs-CZ" b="0" dirty="0"/>
              <a:t>- Zpráva o ukončení projektu</a:t>
            </a:r>
            <a:br>
              <a:rPr lang="cs-CZ" b="0" dirty="0"/>
            </a:br>
            <a:r>
              <a:rPr lang="cs-CZ" b="0" dirty="0"/>
              <a:t>- Zpráva o získaných zkušenostech</a:t>
            </a:r>
          </a:p>
          <a:p>
            <a:pPr marL="0" indent="0">
              <a:buNone/>
            </a:pPr>
            <a:endParaRPr lang="cs-CZ" b="0" dirty="0"/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86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984240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dirty="0"/>
              <a:t>Rizikový rozpočet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0" dirty="0"/>
          </a:p>
          <a:p>
            <a:r>
              <a:rPr lang="cs-CZ" b="0" dirty="0"/>
              <a:t>Suma financí, která je součástí rozpočtu projektu, vyčleněná pro financování konkrétních opatření / reakcí na hrozby a příležitosti projektu. </a:t>
            </a:r>
            <a:br>
              <a:rPr lang="cs-CZ" b="0" dirty="0"/>
            </a:br>
            <a:endParaRPr lang="cs-CZ" b="0" dirty="0"/>
          </a:p>
          <a:p>
            <a:r>
              <a:rPr lang="cs-CZ" b="0" dirty="0"/>
              <a:t>Je součástí projektového rozpočtu</a:t>
            </a:r>
            <a:br>
              <a:rPr lang="cs-CZ" b="0" dirty="0"/>
            </a:br>
            <a:endParaRPr lang="cs-CZ" b="0" dirty="0"/>
          </a:p>
          <a:p>
            <a:r>
              <a:rPr lang="cs-CZ" b="0" dirty="0"/>
              <a:t>Strategie řízení rizik definuje způsob řízení a přístup k rizikovému rozpočtu </a:t>
            </a:r>
          </a:p>
          <a:p>
            <a:pPr marL="0" indent="0">
              <a:buNone/>
            </a:pPr>
            <a:endParaRPr lang="cs-CZ" b="0" dirty="0"/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22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984240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dirty="0"/>
              <a:t>Co má obsahovat dokument STRATEGIE ŘÍZENÍ RIZIK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925992" cy="4351338"/>
          </a:xfrm>
        </p:spPr>
        <p:txBody>
          <a:bodyPr/>
          <a:lstStyle/>
          <a:p>
            <a:r>
              <a:rPr lang="cs-CZ" b="0" dirty="0"/>
              <a:t>Úvod (rozsah, celková odpovědnost)</a:t>
            </a:r>
          </a:p>
          <a:p>
            <a:r>
              <a:rPr lang="cs-CZ" b="0" dirty="0"/>
              <a:t>Součásti procesu řízení rizik</a:t>
            </a:r>
            <a:br>
              <a:rPr lang="cs-CZ" b="0" dirty="0"/>
            </a:br>
            <a:r>
              <a:rPr lang="cs-CZ" b="0" dirty="0"/>
              <a:t>- Identifikovat</a:t>
            </a:r>
            <a:br>
              <a:rPr lang="cs-CZ" b="0" dirty="0"/>
            </a:br>
            <a:r>
              <a:rPr lang="cs-CZ" b="0" dirty="0"/>
              <a:t>- Hodnotit</a:t>
            </a:r>
            <a:br>
              <a:rPr lang="cs-CZ" b="0" dirty="0"/>
            </a:br>
            <a:r>
              <a:rPr lang="cs-CZ" b="0" dirty="0"/>
              <a:t>- Plánovat</a:t>
            </a:r>
            <a:br>
              <a:rPr lang="cs-CZ" b="0" dirty="0"/>
            </a:br>
            <a:r>
              <a:rPr lang="cs-CZ" b="0" dirty="0"/>
              <a:t>- Implementovat</a:t>
            </a:r>
            <a:br>
              <a:rPr lang="cs-CZ" b="0" dirty="0"/>
            </a:br>
            <a:r>
              <a:rPr lang="cs-CZ" b="0" dirty="0"/>
              <a:t>- Komunikovat</a:t>
            </a:r>
          </a:p>
          <a:p>
            <a:r>
              <a:rPr lang="cs-CZ" b="0" dirty="0"/>
              <a:t>Nástroje a techniky</a:t>
            </a:r>
          </a:p>
          <a:p>
            <a:r>
              <a:rPr lang="cs-CZ" b="0" dirty="0"/>
              <a:t>Záznamy</a:t>
            </a:r>
          </a:p>
          <a:p>
            <a:r>
              <a:rPr lang="cs-CZ" b="0" dirty="0"/>
              <a:t>Reporting</a:t>
            </a:r>
          </a:p>
          <a:p>
            <a:r>
              <a:rPr lang="cs-CZ" b="0" dirty="0"/>
              <a:t>Časování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0CC9829-E0EE-4647-AE7A-A4D22B09A6F1}"/>
              </a:ext>
            </a:extLst>
          </p:cNvPr>
          <p:cNvSpPr txBox="1"/>
          <p:nvPr/>
        </p:nvSpPr>
        <p:spPr>
          <a:xfrm>
            <a:off x="5839428" y="1741990"/>
            <a:ext cx="5787342" cy="3898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Role a odpovědnosti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Stupnice pro pravděpodobnost a dopad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Časovou blízkost </a:t>
            </a:r>
            <a:r>
              <a:rPr lang="cs-CZ" dirty="0"/>
              <a:t>(časové ohraničení, zpravidla několika etapami či celým projektem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Kategorie rizik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Kategorie reakcí na rizika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Varovné indikátory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Tolerance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Rizikový rozpočet</a:t>
            </a:r>
          </a:p>
        </p:txBody>
      </p:sp>
    </p:spTree>
    <p:extLst>
      <p:ext uri="{BB962C8B-B14F-4D97-AF65-F5344CB8AC3E}">
        <p14:creationId xmlns:p14="http://schemas.microsoft.com/office/powerpoint/2010/main" val="3214522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984240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dirty="0"/>
              <a:t>Co má obsahovat dokument REGISTR RIZIK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7405" y="1767752"/>
            <a:ext cx="4925992" cy="4351338"/>
          </a:xfrm>
        </p:spPr>
        <p:txBody>
          <a:bodyPr>
            <a:normAutofit/>
          </a:bodyPr>
          <a:lstStyle/>
          <a:p>
            <a:r>
              <a:rPr lang="cs-CZ" b="0" dirty="0"/>
              <a:t>ID rizika</a:t>
            </a:r>
          </a:p>
          <a:p>
            <a:r>
              <a:rPr lang="cs-CZ" b="0" dirty="0"/>
              <a:t>Kategorie rizika</a:t>
            </a:r>
          </a:p>
          <a:p>
            <a:r>
              <a:rPr lang="cs-CZ" b="0" dirty="0"/>
              <a:t>Popis rizika </a:t>
            </a:r>
          </a:p>
          <a:p>
            <a:r>
              <a:rPr lang="cs-CZ" b="0" dirty="0"/>
              <a:t>Pravděpodobnost a dopad</a:t>
            </a:r>
          </a:p>
          <a:p>
            <a:r>
              <a:rPr lang="cs-CZ" b="0" dirty="0"/>
              <a:t>Blízkost</a:t>
            </a:r>
          </a:p>
          <a:p>
            <a:r>
              <a:rPr lang="cs-CZ" b="0" dirty="0"/>
              <a:t>Kategorie reakce na riziko</a:t>
            </a:r>
          </a:p>
          <a:p>
            <a:r>
              <a:rPr lang="cs-CZ" b="0" dirty="0"/>
              <a:t>Stav rizika </a:t>
            </a:r>
          </a:p>
          <a:p>
            <a:r>
              <a:rPr lang="cs-CZ" b="0" dirty="0"/>
              <a:t>Vlastník rizika</a:t>
            </a:r>
          </a:p>
          <a:p>
            <a:r>
              <a:rPr lang="cs-CZ" b="0" dirty="0"/>
              <a:t>Řešitel rizika</a:t>
            </a:r>
          </a:p>
          <a:p>
            <a:endParaRPr lang="cs-CZ" b="0" dirty="0"/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84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98424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 </a:t>
            </a:r>
            <a:r>
              <a:rPr lang="cs-CZ" sz="3200" dirty="0"/>
              <a:t>RIZIKO – klíčové role a odpovědnosti 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7404" y="1767752"/>
            <a:ext cx="9949405" cy="4351338"/>
          </a:xfrm>
        </p:spPr>
        <p:txBody>
          <a:bodyPr>
            <a:normAutofit fontScale="92500" lnSpcReduction="10000"/>
          </a:bodyPr>
          <a:lstStyle/>
          <a:p>
            <a:r>
              <a:rPr lang="cs-CZ" b="0" dirty="0"/>
              <a:t>Korporátní/programový management – vedení ministerstva</a:t>
            </a:r>
            <a:br>
              <a:rPr lang="cs-CZ" b="0" dirty="0"/>
            </a:br>
            <a:r>
              <a:rPr lang="cs-CZ" sz="1800" b="0" dirty="0"/>
              <a:t>- určuje klíčovými směrnicemi politiky řízení rizik</a:t>
            </a:r>
          </a:p>
          <a:p>
            <a:r>
              <a:rPr lang="cs-CZ" b="0" dirty="0"/>
              <a:t>Sponzor/zadavatel projektu</a:t>
            </a:r>
            <a:br>
              <a:rPr lang="cs-CZ" b="0" dirty="0"/>
            </a:br>
            <a:r>
              <a:rPr lang="cs-CZ" b="0" dirty="0"/>
              <a:t>- </a:t>
            </a:r>
            <a:r>
              <a:rPr lang="cs-CZ" sz="1800" b="0" dirty="0"/>
              <a:t>odpovídá za existenci Strategie řízení rizik</a:t>
            </a:r>
            <a:br>
              <a:rPr lang="cs-CZ" sz="1800" b="0" dirty="0"/>
            </a:br>
            <a:r>
              <a:rPr lang="cs-CZ" sz="1800" b="0" dirty="0"/>
              <a:t>- určuje rizikový rozpočet</a:t>
            </a:r>
            <a:br>
              <a:rPr lang="cs-CZ" sz="1800" b="0" dirty="0"/>
            </a:br>
            <a:r>
              <a:rPr lang="cs-CZ" sz="1800" b="0" dirty="0"/>
              <a:t>- odpovídá za to, že rizika projektového záměru jsou identifikována, hodnocena a řízena</a:t>
            </a:r>
          </a:p>
          <a:p>
            <a:r>
              <a:rPr lang="cs-CZ" b="0" dirty="0"/>
              <a:t>Projektový manažer</a:t>
            </a:r>
            <a:br>
              <a:rPr lang="cs-CZ" sz="1800" b="0" dirty="0"/>
            </a:br>
            <a:r>
              <a:rPr lang="cs-CZ" sz="1800" b="0" dirty="0"/>
              <a:t>- vytváří Strategii řízení rizik</a:t>
            </a:r>
            <a:br>
              <a:rPr lang="cs-CZ" sz="1800" b="0" dirty="0"/>
            </a:br>
            <a:r>
              <a:rPr lang="cs-CZ" sz="1800" b="0" dirty="0"/>
              <a:t>- vytváří a udržuje Registr rizik</a:t>
            </a:r>
            <a:br>
              <a:rPr lang="cs-CZ" sz="1800" b="0" dirty="0"/>
            </a:br>
            <a:r>
              <a:rPr lang="cs-CZ" sz="1800" b="0" dirty="0"/>
              <a:t>- odpovídá za to, že projektová rizika jsou identifikována, hodnocena a řízena</a:t>
            </a:r>
          </a:p>
          <a:p>
            <a:r>
              <a:rPr lang="cs-CZ" b="0" dirty="0"/>
              <a:t>Projektová podpora</a:t>
            </a:r>
            <a:br>
              <a:rPr lang="cs-CZ" sz="1800" b="0" dirty="0"/>
            </a:br>
            <a:r>
              <a:rPr lang="cs-CZ" sz="1800" b="0" dirty="0"/>
              <a:t>- asistuje projektovému manažerovi při údržbě Registru rizik</a:t>
            </a:r>
          </a:p>
          <a:p>
            <a:r>
              <a:rPr lang="cs-CZ" b="0" dirty="0"/>
              <a:t>Týmový manažer</a:t>
            </a:r>
            <a:br>
              <a:rPr lang="cs-CZ" b="0" dirty="0"/>
            </a:br>
            <a:r>
              <a:rPr lang="cs-CZ" b="0" dirty="0"/>
              <a:t>- </a:t>
            </a:r>
            <a:r>
              <a:rPr lang="cs-CZ" sz="1800" b="0" dirty="0"/>
              <a:t>podílí se na identifikaci, hodnocení a řízení rizik</a:t>
            </a:r>
            <a:br>
              <a:rPr lang="cs-CZ" sz="1800" b="0" dirty="0"/>
            </a:br>
            <a:endParaRPr lang="cs-CZ" sz="1800" b="0" dirty="0"/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30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98424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 </a:t>
            </a:r>
            <a:r>
              <a:rPr lang="cs-CZ" sz="3200" dirty="0"/>
              <a:t> OBLASTI VZNIKU NEJČASTĚJŠÍCH RIZIK 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7404" y="1767752"/>
            <a:ext cx="9949405" cy="44362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Komunikační rizika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b="0" dirty="0"/>
              <a:t>nedorozumění a konflikty způsobené přílišnou nebo naopak nedostatečnou	   	  zainteresovaností a iniciativ při spolupráci</a:t>
            </a:r>
          </a:p>
          <a:p>
            <a:r>
              <a:rPr lang="cs-CZ" sz="2800" dirty="0"/>
              <a:t>Sociální rizika</a:t>
            </a:r>
            <a:br>
              <a:rPr lang="cs-CZ" b="0" dirty="0"/>
            </a:br>
            <a:r>
              <a:rPr lang="cs-CZ" dirty="0"/>
              <a:t>	- </a:t>
            </a:r>
            <a:r>
              <a:rPr lang="cs-CZ" b="0" dirty="0"/>
              <a:t>přidělení pracovníků s neodpovídající kvalifikací, problémy se spoluprací v týmu,	  problémy s motivací pracovníků</a:t>
            </a:r>
          </a:p>
          <a:p>
            <a:r>
              <a:rPr lang="cs-CZ" sz="2800" dirty="0"/>
              <a:t>Metodická rizika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0" dirty="0"/>
              <a:t>- nenaplnění indikátorů projektu</a:t>
            </a:r>
            <a:r>
              <a:rPr lang="cs-CZ" dirty="0"/>
              <a:t>, </a:t>
            </a:r>
            <a:r>
              <a:rPr lang="cs-CZ" b="0" dirty="0"/>
              <a:t>chyby při návrhu </a:t>
            </a:r>
            <a:r>
              <a:rPr lang="cs-CZ" b="0" dirty="0" err="1"/>
              <a:t>workflow</a:t>
            </a:r>
            <a:r>
              <a:rPr lang="cs-CZ" b="0" dirty="0"/>
              <a:t>, ztráta či poškození	dokumentů a dat</a:t>
            </a:r>
          </a:p>
          <a:p>
            <a:r>
              <a:rPr lang="cs-CZ" sz="2800" dirty="0"/>
              <a:t>Externí rizika</a:t>
            </a:r>
            <a:r>
              <a:rPr lang="cs-CZ" sz="2800" b="0" dirty="0"/>
              <a:t>		</a:t>
            </a:r>
            <a:br>
              <a:rPr lang="cs-CZ" dirty="0"/>
            </a:br>
            <a:r>
              <a:rPr lang="cs-CZ" dirty="0"/>
              <a:t>	 </a:t>
            </a:r>
            <a:r>
              <a:rPr lang="cs-CZ" b="0" dirty="0"/>
              <a:t>- rizika, která se nedají ovlivnit, změny úrokových sazeb, inflace, ceny na trhu práce	   pro klíčové zaměstnance,  legislativa, daňové a politické změny</a:t>
            </a:r>
          </a:p>
          <a:p>
            <a:r>
              <a:rPr lang="cs-CZ" sz="2800" dirty="0"/>
              <a:t>Interní rizika</a:t>
            </a:r>
            <a:br>
              <a:rPr lang="cs-CZ" b="0" dirty="0"/>
            </a:br>
            <a:r>
              <a:rPr lang="cs-CZ" b="0" dirty="0"/>
              <a:t>	- organizační strategie, změny v prioritách interního rozpočtu, v likviditě</a:t>
            </a:r>
            <a:endParaRPr lang="cs-CZ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0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dirty="0"/>
              <a:t>Cíle modulu III. 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HARD SKILLS</a:t>
            </a:r>
          </a:p>
          <a:p>
            <a:r>
              <a:rPr lang="cs-CZ" dirty="0">
                <a:solidFill>
                  <a:srgbClr val="FF0000"/>
                </a:solidFill>
              </a:rPr>
              <a:t>Harmonogram projektu</a:t>
            </a:r>
          </a:p>
          <a:p>
            <a:r>
              <a:rPr lang="cs-CZ" dirty="0">
                <a:solidFill>
                  <a:srgbClr val="FF0000"/>
                </a:solidFill>
              </a:rPr>
              <a:t>Management rizik</a:t>
            </a:r>
          </a:p>
          <a:p>
            <a:r>
              <a:rPr lang="cs-CZ" dirty="0">
                <a:solidFill>
                  <a:srgbClr val="FF0000"/>
                </a:solidFill>
              </a:rPr>
              <a:t>Opakování klíčových pojmů projektového řízení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314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98424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 </a:t>
            </a:r>
            <a:r>
              <a:rPr lang="cs-CZ" sz="3200" dirty="0"/>
              <a:t> </a:t>
            </a:r>
            <a:r>
              <a:rPr lang="cs-CZ" dirty="0"/>
              <a:t>Typologie nejčastějších rizik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250" y="1767752"/>
            <a:ext cx="10278559" cy="4436278"/>
          </a:xfrm>
        </p:spPr>
        <p:txBody>
          <a:bodyPr>
            <a:normAutofit fontScale="32500" lnSpcReduction="20000"/>
          </a:bodyPr>
          <a:lstStyle/>
          <a:p>
            <a:endParaRPr lang="cs-CZ" sz="7200" dirty="0"/>
          </a:p>
          <a:p>
            <a:r>
              <a:rPr lang="cs-CZ" sz="7200" dirty="0"/>
              <a:t>Změny v projektovém týmu</a:t>
            </a:r>
            <a:br>
              <a:rPr lang="cs-CZ" sz="7200" dirty="0"/>
            </a:br>
            <a:r>
              <a:rPr lang="cs-CZ" sz="7200" dirty="0"/>
              <a:t>důvody: </a:t>
            </a:r>
            <a:r>
              <a:rPr lang="cs-CZ" sz="7200" b="0" dirty="0"/>
              <a:t>nemoc;  vážné rodinné problémy; závažné nedostatky v pracovní činnosti; výpověď pracovníka;</a:t>
            </a:r>
            <a:br>
              <a:rPr lang="cs-CZ" sz="7200" b="0" dirty="0"/>
            </a:br>
            <a:r>
              <a:rPr lang="cs-CZ" sz="7200" b="0" dirty="0"/>
              <a:t>-  důsledně nastavit sdílení informací (zadavatel – projektový tým – dodavatel)</a:t>
            </a:r>
          </a:p>
          <a:p>
            <a:r>
              <a:rPr lang="cs-CZ" sz="7200" dirty="0"/>
              <a:t>Špatná komunikace mezi členy projektového týmu </a:t>
            </a:r>
            <a:br>
              <a:rPr lang="cs-CZ" sz="7200" b="0" dirty="0"/>
            </a:br>
            <a:r>
              <a:rPr lang="cs-CZ" sz="7200" b="0" dirty="0"/>
              <a:t> - již v plánu jasně vymezit metody interní </a:t>
            </a:r>
            <a:r>
              <a:rPr lang="cs-CZ" sz="7200" b="0" dirty="0" err="1"/>
              <a:t>komunikac</a:t>
            </a:r>
            <a:endParaRPr lang="cs-CZ" sz="7200" dirty="0"/>
          </a:p>
          <a:p>
            <a:r>
              <a:rPr lang="cs-CZ" sz="7200" dirty="0"/>
              <a:t>Nesprávně nastavené odpovědnosti a pravomoci členů projektového týmu</a:t>
            </a:r>
            <a:br>
              <a:rPr lang="cs-CZ" sz="7200" dirty="0"/>
            </a:br>
            <a:r>
              <a:rPr lang="cs-CZ" sz="7200" dirty="0"/>
              <a:t>- </a:t>
            </a:r>
            <a:r>
              <a:rPr lang="cs-CZ" sz="7200" b="0" dirty="0"/>
              <a:t>jasně rozdělit role a důsledně je popsat (PRINCE2 řídí na základě výjimky: standardní versus výjimečné: jasně a pochopitelně všem)  </a:t>
            </a:r>
          </a:p>
          <a:p>
            <a:r>
              <a:rPr lang="cs-CZ" sz="7200" dirty="0"/>
              <a:t>Nezájem členů týmu na výsledku projektu</a:t>
            </a:r>
            <a:br>
              <a:rPr lang="cs-CZ" sz="7200" dirty="0"/>
            </a:br>
            <a:r>
              <a:rPr lang="cs-CZ" sz="7200" dirty="0"/>
              <a:t>důvody: </a:t>
            </a:r>
            <a:r>
              <a:rPr lang="cs-CZ" sz="7200" b="0" dirty="0"/>
              <a:t> špatná motivace projektového týmu; špatné nastavení kritérií a pravidel hodnocení; neschopnost manažera </a:t>
            </a:r>
            <a:br>
              <a:rPr lang="cs-CZ" sz="7200" b="0" dirty="0"/>
            </a:br>
            <a:r>
              <a:rPr lang="cs-CZ" sz="7200" b="0" dirty="0"/>
              <a:t>- jasná pravidla; důsledná kontrola zadavatele; vyvodit personální důsledky</a:t>
            </a:r>
          </a:p>
        </p:txBody>
      </p:sp>
    </p:spTree>
    <p:extLst>
      <p:ext uri="{BB962C8B-B14F-4D97-AF65-F5344CB8AC3E}">
        <p14:creationId xmlns:p14="http://schemas.microsoft.com/office/powerpoint/2010/main" val="1733738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24576-B76E-4EE6-8BC1-6AC1E2890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Typologie nejčastějších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F97F39-A68C-4EE4-9AC2-EEBF6D30F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6709"/>
            <a:ext cx="10515600" cy="4040253"/>
          </a:xfrm>
        </p:spPr>
        <p:txBody>
          <a:bodyPr>
            <a:normAutofit fontScale="25000" lnSpcReduction="20000"/>
          </a:bodyPr>
          <a:lstStyle/>
          <a:p>
            <a:r>
              <a:rPr lang="cs-CZ" sz="9600" dirty="0"/>
              <a:t>Nedostatečná zpětná vazba (neupřímná; nekonkrétní; zřídkavá/zadavatel; partneři; projektový tým; uživatelé</a:t>
            </a:r>
            <a:br>
              <a:rPr lang="cs-CZ" sz="9600" dirty="0"/>
            </a:br>
            <a:r>
              <a:rPr lang="cs-CZ" sz="9600" dirty="0"/>
              <a:t>- </a:t>
            </a:r>
            <a:r>
              <a:rPr lang="cs-CZ" sz="9600" b="0" dirty="0"/>
              <a:t>jasně vymezit způsoby a techniky zpětné vazby</a:t>
            </a:r>
            <a:br>
              <a:rPr lang="cs-CZ" sz="9600" b="0" dirty="0"/>
            </a:br>
            <a:r>
              <a:rPr lang="cs-CZ" sz="9600" b="0" dirty="0"/>
              <a:t>(uživatel je nejdůležitější subjekt pro závěrečné hodnocení projektu)</a:t>
            </a:r>
            <a:br>
              <a:rPr lang="cs-CZ" sz="9600" b="0" dirty="0"/>
            </a:br>
            <a:endParaRPr lang="cs-CZ" sz="9600" b="0" dirty="0"/>
          </a:p>
          <a:p>
            <a:r>
              <a:rPr lang="cs-CZ" sz="9600" dirty="0"/>
              <a:t>Nedostatečné nebo nekvalitní PR projektu (interní i externí)</a:t>
            </a:r>
            <a:br>
              <a:rPr lang="cs-CZ" sz="9600" dirty="0"/>
            </a:br>
            <a:r>
              <a:rPr lang="cs-CZ" sz="9600" b="0" dirty="0"/>
              <a:t>nutno vybrat vhodné lidi – vhodné metody – počítat s položkami v rozpočtu</a:t>
            </a:r>
            <a:br>
              <a:rPr lang="cs-CZ" sz="9600" b="0" dirty="0"/>
            </a:br>
            <a:endParaRPr lang="cs-CZ" sz="9600" b="0" dirty="0"/>
          </a:p>
          <a:p>
            <a:r>
              <a:rPr lang="cs-CZ" sz="9600" dirty="0"/>
              <a:t>Nedostatečná podpora ze strany zadavatele projektu</a:t>
            </a:r>
            <a:br>
              <a:rPr lang="cs-CZ" sz="9600" dirty="0"/>
            </a:br>
            <a:r>
              <a:rPr lang="cs-CZ" sz="9600" dirty="0"/>
              <a:t>všude, </a:t>
            </a:r>
            <a:r>
              <a:rPr lang="cs-CZ" sz="9600" b="0" dirty="0"/>
              <a:t>kde probíhá řada projektů, je problematické zajistit, aby byl jeden vnímán jako prioritní ⇒  argumenty již při úvodní prezentaci projektového záměru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089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24576-B76E-4EE6-8BC1-6AC1E2890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Typologie nejčastějších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F97F39-A68C-4EE4-9AC2-EEBF6D30F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6709"/>
            <a:ext cx="10515600" cy="4040253"/>
          </a:xfrm>
        </p:spPr>
        <p:txBody>
          <a:bodyPr>
            <a:normAutofit/>
          </a:bodyPr>
          <a:lstStyle/>
          <a:p>
            <a:r>
              <a:rPr lang="cs-CZ" dirty="0"/>
              <a:t>Absence face to face komunikace (porady týmu, setkání:  se zadavatelem; s partnery)</a:t>
            </a:r>
            <a:br>
              <a:rPr lang="cs-CZ" dirty="0"/>
            </a:br>
            <a:r>
              <a:rPr lang="cs-CZ" b="0" dirty="0"/>
              <a:t>komunikace face to face stále přináší řadu přínosů pro všechny zúčastněné strany, ale: nutná dovednost profesionálně vést porady týmu</a:t>
            </a:r>
          </a:p>
          <a:p>
            <a:r>
              <a:rPr lang="cs-CZ" dirty="0"/>
              <a:t>Nerealistické termíny</a:t>
            </a:r>
          </a:p>
          <a:p>
            <a:r>
              <a:rPr lang="cs-CZ" dirty="0"/>
              <a:t>Neustále se měnící požadavky</a:t>
            </a:r>
          </a:p>
          <a:p>
            <a:r>
              <a:rPr lang="cs-CZ" dirty="0"/>
              <a:t>Nedodržení rozpočtu</a:t>
            </a:r>
          </a:p>
        </p:txBody>
      </p:sp>
    </p:spTree>
    <p:extLst>
      <p:ext uri="{BB962C8B-B14F-4D97-AF65-F5344CB8AC3E}">
        <p14:creationId xmlns:p14="http://schemas.microsoft.com/office/powerpoint/2010/main" val="19308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Harmonogram: </a:t>
            </a:r>
            <a:r>
              <a:rPr lang="cs-CZ" sz="3200" dirty="0" err="1"/>
              <a:t>Gantův</a:t>
            </a:r>
            <a:r>
              <a:rPr lang="cs-CZ" sz="3200" dirty="0"/>
              <a:t> diagram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7035"/>
            <a:ext cx="10515600" cy="4059927"/>
          </a:xfrm>
        </p:spPr>
        <p:txBody>
          <a:bodyPr>
            <a:normAutofit/>
          </a:bodyPr>
          <a:lstStyle/>
          <a:p>
            <a:r>
              <a:rPr lang="cs-CZ" dirty="0"/>
              <a:t>Pruhový diagram, ve kterém jsou znázorněny dílčí činnosti projektu</a:t>
            </a:r>
          </a:p>
          <a:p>
            <a:r>
              <a:rPr lang="cs-CZ" dirty="0"/>
              <a:t>Každá činnost je zastoupena jedním „pruhem“ diagramu</a:t>
            </a:r>
          </a:p>
          <a:p>
            <a:r>
              <a:rPr lang="cs-CZ" dirty="0"/>
              <a:t>Délka pruhu odpovídá délce trvání činnosti</a:t>
            </a:r>
          </a:p>
          <a:p>
            <a:r>
              <a:rPr lang="cs-CZ" dirty="0"/>
              <a:t>Vodorovnou osu tvoří čas </a:t>
            </a:r>
            <a:br>
              <a:rPr lang="cs-CZ" dirty="0"/>
            </a:br>
            <a:r>
              <a:rPr lang="cs-CZ" dirty="0"/>
              <a:t>v příslušných jednotkách</a:t>
            </a:r>
          </a:p>
          <a:p>
            <a:endParaRPr lang="cs-CZ" dirty="0"/>
          </a:p>
          <a:p>
            <a:endParaRPr lang="cs-CZ" b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A168D4-EF0B-4ABE-84A5-B70444F8F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298" y="3213499"/>
            <a:ext cx="4600000" cy="27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28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Harmonogram: </a:t>
            </a:r>
            <a:r>
              <a:rPr lang="cs-CZ" sz="3200" dirty="0" err="1"/>
              <a:t>Gantův</a:t>
            </a:r>
            <a:r>
              <a:rPr lang="cs-CZ" sz="3200" dirty="0"/>
              <a:t> graf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7035"/>
            <a:ext cx="10515600" cy="4059927"/>
          </a:xfrm>
        </p:spPr>
        <p:txBody>
          <a:bodyPr>
            <a:normAutofit/>
          </a:bodyPr>
          <a:lstStyle/>
          <a:p>
            <a:r>
              <a:rPr lang="cs-CZ" dirty="0"/>
              <a:t>Vyjadřuje souvislost mezi jednotlivými činnostmi</a:t>
            </a:r>
          </a:p>
          <a:p>
            <a:r>
              <a:rPr lang="cs-CZ" dirty="0"/>
              <a:t>Znázornění: šipkami</a:t>
            </a:r>
          </a:p>
          <a:p>
            <a:r>
              <a:rPr lang="cs-CZ" dirty="0"/>
              <a:t>Šipky vyjadřují logickou závislost</a:t>
            </a:r>
            <a:br>
              <a:rPr lang="cs-CZ" dirty="0"/>
            </a:br>
            <a:r>
              <a:rPr lang="cs-CZ" dirty="0"/>
              <a:t> jedné činnosti na druhé </a:t>
            </a:r>
          </a:p>
          <a:p>
            <a:endParaRPr lang="cs-CZ" b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CD5EB69-55EC-47A9-81CF-6140B6679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675" y="2538412"/>
            <a:ext cx="476250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6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Smysl procesu řízení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7035"/>
            <a:ext cx="10515600" cy="4059927"/>
          </a:xfrm>
        </p:spPr>
        <p:txBody>
          <a:bodyPr>
            <a:normAutofit/>
          </a:bodyPr>
          <a:lstStyle/>
          <a:p>
            <a:r>
              <a:rPr lang="en-US" i="1" dirty="0"/>
              <a:t>* „</a:t>
            </a:r>
            <a:r>
              <a:rPr lang="en-US" i="1" dirty="0" err="1"/>
              <a:t>Identifikovat</a:t>
            </a:r>
            <a:r>
              <a:rPr lang="en-US" i="1" dirty="0"/>
              <a:t>, </a:t>
            </a:r>
            <a:r>
              <a:rPr lang="en-US" i="1" dirty="0" err="1"/>
              <a:t>hodnotit</a:t>
            </a:r>
            <a:r>
              <a:rPr lang="en-US" i="1" dirty="0"/>
              <a:t> a </a:t>
            </a:r>
            <a:r>
              <a:rPr lang="en-US" i="1" dirty="0" err="1"/>
              <a:t>řídit</a:t>
            </a:r>
            <a:r>
              <a:rPr lang="en-US" i="1" dirty="0"/>
              <a:t> </a:t>
            </a:r>
            <a:r>
              <a:rPr lang="en-US" i="1" dirty="0" err="1"/>
              <a:t>nejistotu</a:t>
            </a:r>
            <a:r>
              <a:rPr lang="en-US" i="1" dirty="0"/>
              <a:t>, a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výsledku</a:t>
            </a:r>
            <a:r>
              <a:rPr lang="en-US" i="1" dirty="0"/>
              <a:t> </a:t>
            </a:r>
            <a:r>
              <a:rPr lang="en-US" i="1" dirty="0" err="1"/>
              <a:t>zlepšovat</a:t>
            </a:r>
            <a:r>
              <a:rPr lang="en-US" i="1" dirty="0"/>
              <a:t> </a:t>
            </a:r>
            <a:r>
              <a:rPr lang="en-US" i="1" dirty="0" err="1"/>
              <a:t>úspěšnost</a:t>
            </a:r>
            <a:r>
              <a:rPr lang="en-US" i="1" dirty="0"/>
              <a:t> </a:t>
            </a:r>
            <a:r>
              <a:rPr lang="en-US" i="1" dirty="0" err="1"/>
              <a:t>projektu</a:t>
            </a:r>
            <a:r>
              <a:rPr lang="en-US" i="1" dirty="0"/>
              <a:t>.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16724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Smysl procesu řízení rizik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69DEF38-4A91-4457-BDA2-CFE26E5579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575" y="1882776"/>
            <a:ext cx="5781675" cy="4336256"/>
          </a:xfrm>
        </p:spPr>
      </p:pic>
    </p:spTree>
    <p:extLst>
      <p:ext uri="{BB962C8B-B14F-4D97-AF65-F5344CB8AC3E}">
        <p14:creationId xmlns:p14="http://schemas.microsoft.com/office/powerpoint/2010/main" val="1192125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Definice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35809"/>
            <a:ext cx="10515600" cy="3641153"/>
          </a:xfrm>
        </p:spPr>
        <p:txBody>
          <a:bodyPr>
            <a:normAutofit/>
          </a:bodyPr>
          <a:lstStyle/>
          <a:p>
            <a:r>
              <a:rPr lang="en-US" i="1" dirty="0"/>
              <a:t>„</a:t>
            </a:r>
            <a:r>
              <a:rPr lang="en-US" i="1" dirty="0" err="1"/>
              <a:t>Riziko</a:t>
            </a:r>
            <a:r>
              <a:rPr lang="en-US" i="1" dirty="0"/>
              <a:t> </a:t>
            </a:r>
            <a:r>
              <a:rPr lang="en-US" i="1" dirty="0" err="1"/>
              <a:t>je</a:t>
            </a:r>
            <a:r>
              <a:rPr lang="en-US" i="1" dirty="0"/>
              <a:t> </a:t>
            </a:r>
            <a:r>
              <a:rPr lang="en-US" i="1" dirty="0" err="1"/>
              <a:t>nejistá</a:t>
            </a:r>
            <a:r>
              <a:rPr lang="en-US" i="1" dirty="0"/>
              <a:t> </a:t>
            </a:r>
            <a:r>
              <a:rPr lang="en-US" i="1" dirty="0" err="1"/>
              <a:t>událost</a:t>
            </a:r>
            <a:r>
              <a:rPr lang="en-US" i="1" dirty="0"/>
              <a:t> </a:t>
            </a:r>
            <a:r>
              <a:rPr lang="en-US" i="1" dirty="0" err="1"/>
              <a:t>nebo</a:t>
            </a:r>
            <a:r>
              <a:rPr lang="en-US" i="1" dirty="0"/>
              <a:t> </a:t>
            </a:r>
            <a:r>
              <a:rPr lang="en-US" i="1" dirty="0" err="1"/>
              <a:t>soubor</a:t>
            </a:r>
            <a:r>
              <a:rPr lang="en-US" i="1" dirty="0"/>
              <a:t> </a:t>
            </a:r>
            <a:r>
              <a:rPr lang="en-US" i="1" dirty="0" err="1"/>
              <a:t>událostí</a:t>
            </a:r>
            <a:r>
              <a:rPr lang="en-US" i="1" dirty="0"/>
              <a:t>, </a:t>
            </a:r>
            <a:r>
              <a:rPr lang="en-US" i="1" dirty="0" err="1"/>
              <a:t>které</a:t>
            </a:r>
            <a:r>
              <a:rPr lang="en-US" i="1" dirty="0"/>
              <a:t> </a:t>
            </a:r>
            <a:r>
              <a:rPr lang="en-US" i="1" dirty="0" err="1"/>
              <a:t>pokud</a:t>
            </a:r>
            <a:r>
              <a:rPr lang="en-US" i="1" dirty="0"/>
              <a:t> by </a:t>
            </a:r>
            <a:r>
              <a:rPr lang="en-US" i="1" dirty="0" err="1"/>
              <a:t>nastaly</a:t>
            </a:r>
            <a:r>
              <a:rPr lang="en-US" i="1" dirty="0"/>
              <a:t>, </a:t>
            </a:r>
            <a:r>
              <a:rPr lang="en-US" i="1" dirty="0" err="1"/>
              <a:t>budou</a:t>
            </a:r>
            <a:r>
              <a:rPr lang="en-US" i="1" dirty="0"/>
              <a:t> </a:t>
            </a:r>
            <a:r>
              <a:rPr lang="en-US" i="1" dirty="0" err="1"/>
              <a:t>mít</a:t>
            </a:r>
            <a:r>
              <a:rPr lang="en-US" i="1" dirty="0"/>
              <a:t> </a:t>
            </a:r>
            <a:r>
              <a:rPr lang="en-US" i="1" dirty="0" err="1"/>
              <a:t>vliv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dosažení</a:t>
            </a:r>
            <a:r>
              <a:rPr lang="en-US" i="1" dirty="0"/>
              <a:t> </a:t>
            </a:r>
            <a:r>
              <a:rPr lang="en-US" i="1" dirty="0" err="1"/>
              <a:t>cílů</a:t>
            </a:r>
            <a:r>
              <a:rPr lang="en-US" i="1" dirty="0"/>
              <a:t> </a:t>
            </a:r>
            <a:r>
              <a:rPr lang="en-US" i="1" dirty="0" err="1"/>
              <a:t>projektu</a:t>
            </a:r>
            <a:r>
              <a:rPr lang="en-US" i="1" dirty="0"/>
              <a:t>.“</a:t>
            </a:r>
            <a:endParaRPr lang="cs-CZ" dirty="0"/>
          </a:p>
          <a:p>
            <a:endParaRPr lang="cs-CZ" sz="3200" dirty="0"/>
          </a:p>
          <a:p>
            <a:endParaRPr lang="cs-CZ" sz="32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ED78873-F9AB-4464-8B55-E0A5CEF52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22933"/>
              </p:ext>
            </p:extLst>
          </p:nvPr>
        </p:nvGraphicFramePr>
        <p:xfrm>
          <a:off x="3246699" y="3368233"/>
          <a:ext cx="5735255" cy="25290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6710">
                  <a:extLst>
                    <a:ext uri="{9D8B030D-6E8A-4147-A177-3AD203B41FA5}">
                      <a16:colId xmlns:a16="http://schemas.microsoft.com/office/drawing/2014/main" val="3261255475"/>
                    </a:ext>
                  </a:extLst>
                </a:gridCol>
                <a:gridCol w="1988680">
                  <a:extLst>
                    <a:ext uri="{9D8B030D-6E8A-4147-A177-3AD203B41FA5}">
                      <a16:colId xmlns:a16="http://schemas.microsoft.com/office/drawing/2014/main" val="2799115833"/>
                    </a:ext>
                  </a:extLst>
                </a:gridCol>
                <a:gridCol w="2799865">
                  <a:extLst>
                    <a:ext uri="{9D8B030D-6E8A-4147-A177-3AD203B41FA5}">
                      <a16:colId xmlns:a16="http://schemas.microsoft.com/office/drawing/2014/main" val="619308361"/>
                    </a:ext>
                  </a:extLst>
                </a:gridCol>
              </a:tblGrid>
              <a:tr h="1264534">
                <a:tc>
                  <a:txBody>
                    <a:bodyPr/>
                    <a:lstStyle/>
                    <a:p>
                      <a:pPr marL="3810" algn="ctr">
                        <a:spcBef>
                          <a:spcPts val="1435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FFFFFF"/>
                        </a:solidFill>
                        <a:effectLst/>
                        <a:latin typeface="Wingdings" panose="05000000000000000000" pitchFamily="2" charset="2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" algn="ctr">
                        <a:spcBef>
                          <a:spcPts val="143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FF"/>
                          </a:solidFill>
                          <a:effectLst/>
                          <a:latin typeface="Wingdings" panose="05000000000000000000" pitchFamily="2" charset="2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Hrozba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 marR="147955">
                        <a:lnSpc>
                          <a:spcPct val="103000"/>
                        </a:lnSpc>
                        <a:spcBef>
                          <a:spcPts val="1015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2000" b="1" i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Nejistá</a:t>
                      </a:r>
                      <a:r>
                        <a:rPr lang="en-US" sz="2000" b="1" i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událost</a:t>
                      </a:r>
                      <a:r>
                        <a:rPr lang="en-US" sz="2000" b="1" i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která</a:t>
                      </a:r>
                      <a:r>
                        <a:rPr lang="en-US" sz="2000" b="1" i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by </a:t>
                      </a:r>
                      <a:r>
                        <a:rPr lang="en-US" sz="2000" b="1" i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měla</a:t>
                      </a:r>
                      <a:r>
                        <a:rPr lang="en-US" sz="2000" b="1" i="1" spc="-17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negativní</a:t>
                      </a:r>
                      <a:r>
                        <a:rPr lang="en-US" sz="2000" b="1" i="1" spc="-16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dopad</a:t>
                      </a:r>
                      <a:r>
                        <a:rPr lang="en-US" sz="2000" b="1" i="1" spc="-165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2000" b="1" i="1" spc="-165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cíle</a:t>
                      </a:r>
                      <a:r>
                        <a:rPr lang="en-US" sz="2000" b="1" i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projektu</a:t>
                      </a:r>
                      <a:r>
                        <a:rPr lang="en-US" sz="2000" b="1" i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6818083"/>
                  </a:ext>
                </a:extLst>
              </a:tr>
              <a:tr h="1264534">
                <a:tc>
                  <a:txBody>
                    <a:bodyPr/>
                    <a:lstStyle/>
                    <a:p>
                      <a:pPr marL="3810" algn="ctr">
                        <a:spcBef>
                          <a:spcPts val="1295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Wingdings" panose="05000000000000000000" pitchFamily="2" charset="2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" algn="ctr">
                        <a:spcBef>
                          <a:spcPts val="129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Wingdings" panose="05000000000000000000" pitchFamily="2" charset="2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E36C09"/>
                        </a:solidFill>
                        <a:effectLst/>
                        <a:latin typeface="Arial Black" panose="020B0A040201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"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Příležitost</a:t>
                      </a:r>
                      <a:endParaRPr lang="cs-CZ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270" marR="198755" algn="just">
                        <a:lnSpc>
                          <a:spcPct val="103000"/>
                        </a:lnSpc>
                        <a:spcBef>
                          <a:spcPts val="875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000" b="1" i="1" spc="-125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Nejistá</a:t>
                      </a:r>
                      <a:r>
                        <a:rPr lang="en-US" sz="2000" b="1" i="1" spc="-95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událost</a:t>
                      </a:r>
                      <a:r>
                        <a:rPr lang="en-US" sz="2000" b="1" i="1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1" spc="-105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která</a:t>
                      </a:r>
                      <a:r>
                        <a:rPr lang="cs-CZ" sz="2000" b="1" i="1" spc="-105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lang="en-US" sz="2000" b="1" i="1" dirty="0" err="1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měla</a:t>
                      </a:r>
                      <a:r>
                        <a:rPr lang="en-US" sz="2000" b="1" i="1" spc="-180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příznivý</a:t>
                      </a:r>
                      <a:r>
                        <a:rPr lang="en-US" sz="2000" b="1" i="1" spc="-17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dopad</a:t>
                      </a:r>
                      <a:r>
                        <a:rPr lang="en-US" sz="2000" b="1" i="1" spc="-18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2000" b="1" i="1" spc="-175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cíle</a:t>
                      </a:r>
                      <a:r>
                        <a:rPr lang="en-US" sz="2000" b="1" i="1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projektu</a:t>
                      </a:r>
                      <a:r>
                        <a:rPr lang="en-US" sz="2000" b="1" i="1" dirty="0">
                          <a:solidFill>
                            <a:srgbClr val="5F497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886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51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Řízení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en-US" dirty="0" err="1"/>
              <a:t>Existují</a:t>
            </a:r>
            <a:r>
              <a:rPr lang="en-US" dirty="0"/>
              <a:t> </a:t>
            </a:r>
            <a:r>
              <a:rPr lang="en-US" dirty="0" err="1"/>
              <a:t>nějaké</a:t>
            </a:r>
            <a:r>
              <a:rPr lang="en-US" dirty="0"/>
              <a:t> </a:t>
            </a:r>
            <a:r>
              <a:rPr lang="en-US" dirty="0" err="1"/>
              <a:t>korporátní</a:t>
            </a:r>
            <a:r>
              <a:rPr lang="en-US" dirty="0"/>
              <a:t> / </a:t>
            </a:r>
            <a:r>
              <a:rPr lang="en-US" dirty="0" err="1"/>
              <a:t>programové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?</a:t>
            </a:r>
            <a:endParaRPr lang="cs-CZ" sz="1600" dirty="0"/>
          </a:p>
          <a:p>
            <a:pPr lvl="1"/>
            <a:r>
              <a:rPr lang="en-US" dirty="0" err="1"/>
              <a:t>míra</a:t>
            </a:r>
            <a:r>
              <a:rPr lang="en-US" dirty="0"/>
              <a:t> </a:t>
            </a:r>
            <a:r>
              <a:rPr lang="en-US" dirty="0" err="1"/>
              <a:t>ochoty</a:t>
            </a:r>
            <a:r>
              <a:rPr lang="en-US" dirty="0"/>
              <a:t> </a:t>
            </a:r>
            <a:r>
              <a:rPr lang="en-US" dirty="0" err="1"/>
              <a:t>riskovat</a:t>
            </a:r>
            <a:endParaRPr lang="cs-CZ" sz="2000" dirty="0"/>
          </a:p>
          <a:p>
            <a:pPr lvl="1"/>
            <a:r>
              <a:rPr lang="en-US" dirty="0"/>
              <a:t>tolerance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riziko</a:t>
            </a:r>
            <a:endParaRPr lang="cs-CZ" sz="2000" dirty="0"/>
          </a:p>
          <a:p>
            <a:pPr lvl="1"/>
            <a:r>
              <a:rPr lang="en-US" dirty="0" err="1"/>
              <a:t>eskalační</a:t>
            </a:r>
            <a:r>
              <a:rPr lang="en-US" dirty="0"/>
              <a:t> </a:t>
            </a:r>
            <a:r>
              <a:rPr lang="en-US" dirty="0" err="1"/>
              <a:t>procedury</a:t>
            </a:r>
            <a:endParaRPr lang="cs-CZ" sz="2000" dirty="0"/>
          </a:p>
          <a:p>
            <a:pPr lvl="1"/>
            <a:r>
              <a:rPr lang="en-US" dirty="0" err="1"/>
              <a:t>definované</a:t>
            </a:r>
            <a:r>
              <a:rPr lang="en-US" dirty="0"/>
              <a:t> role a </a:t>
            </a:r>
            <a:r>
              <a:rPr lang="en-US" dirty="0" err="1"/>
              <a:t>odpovědnosti</a:t>
            </a:r>
            <a:endParaRPr lang="cs-CZ" sz="2000" dirty="0"/>
          </a:p>
          <a:p>
            <a:r>
              <a:rPr lang="en-US" dirty="0"/>
              <a:t> </a:t>
            </a:r>
            <a:endParaRPr lang="cs-CZ" sz="1200" dirty="0"/>
          </a:p>
          <a:p>
            <a:pPr lvl="0"/>
            <a:r>
              <a:rPr lang="en-US" dirty="0" err="1"/>
              <a:t>Manažerské</a:t>
            </a:r>
            <a:r>
              <a:rPr lang="en-US" dirty="0"/>
              <a:t> </a:t>
            </a:r>
            <a:r>
              <a:rPr lang="en-US" dirty="0" err="1"/>
              <a:t>produkty</a:t>
            </a:r>
            <a:endParaRPr lang="cs-CZ" sz="1600" dirty="0"/>
          </a:p>
          <a:p>
            <a:pPr lvl="1"/>
            <a:r>
              <a:rPr lang="en-US" dirty="0" err="1"/>
              <a:t>Strategie</a:t>
            </a:r>
            <a:r>
              <a:rPr lang="en-US" dirty="0"/>
              <a:t> </a:t>
            </a:r>
            <a:r>
              <a:rPr lang="en-US" dirty="0" err="1"/>
              <a:t>řízení</a:t>
            </a:r>
            <a:r>
              <a:rPr lang="en-US" dirty="0"/>
              <a:t> </a:t>
            </a:r>
            <a:r>
              <a:rPr lang="en-US" dirty="0" err="1"/>
              <a:t>rizik</a:t>
            </a:r>
            <a:endParaRPr lang="cs-CZ" sz="2000" dirty="0"/>
          </a:p>
          <a:p>
            <a:pPr lvl="1"/>
            <a:r>
              <a:rPr lang="en-US" dirty="0" err="1"/>
              <a:t>Registr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cs-CZ" dirty="0"/>
              <a:t> – formou „risk map“ (</a:t>
            </a:r>
            <a:r>
              <a:rPr lang="cs-CZ" dirty="0" err="1"/>
              <a:t>mindmapping</a:t>
            </a:r>
            <a:r>
              <a:rPr lang="cs-CZ" dirty="0"/>
              <a:t>)</a:t>
            </a:r>
            <a:endParaRPr lang="cs-CZ" sz="20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70089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/>
              <a:t>Co je risk management / řízení rizik?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i="1" dirty="0" err="1"/>
              <a:t>Systematické</a:t>
            </a:r>
            <a:r>
              <a:rPr lang="en-US" i="1" dirty="0"/>
              <a:t> </a:t>
            </a:r>
            <a:r>
              <a:rPr lang="en-US" i="1" dirty="0" err="1"/>
              <a:t>uplatňování</a:t>
            </a:r>
            <a:r>
              <a:rPr lang="en-US" i="1" dirty="0"/>
              <a:t> </a:t>
            </a:r>
            <a:r>
              <a:rPr lang="en-US" i="1" dirty="0" err="1"/>
              <a:t>postupů</a:t>
            </a:r>
            <a:r>
              <a:rPr lang="en-US" i="1" dirty="0"/>
              <a:t>, </a:t>
            </a:r>
            <a:r>
              <a:rPr lang="en-US" i="1" dirty="0" err="1"/>
              <a:t>které</a:t>
            </a:r>
            <a:r>
              <a:rPr lang="en-US" i="1" dirty="0"/>
              <a:t> </a:t>
            </a:r>
            <a:r>
              <a:rPr lang="en-US" i="1" dirty="0" err="1"/>
              <a:t>mají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úkol</a:t>
            </a:r>
            <a:r>
              <a:rPr lang="en-US" i="1" dirty="0"/>
              <a:t> </a:t>
            </a:r>
            <a:r>
              <a:rPr lang="en-US" i="1" dirty="0" err="1"/>
              <a:t>identifikovat</a:t>
            </a:r>
            <a:r>
              <a:rPr lang="en-US" i="1" dirty="0"/>
              <a:t> </a:t>
            </a:r>
            <a:r>
              <a:rPr lang="en-US" i="1" dirty="0" err="1"/>
              <a:t>rizika</a:t>
            </a:r>
            <a:r>
              <a:rPr lang="en-US" i="1" dirty="0"/>
              <a:t>, </a:t>
            </a:r>
            <a:r>
              <a:rPr lang="en-US" i="1" dirty="0" err="1"/>
              <a:t>hodnotit</a:t>
            </a:r>
            <a:r>
              <a:rPr lang="en-US" i="1" dirty="0"/>
              <a:t> </a:t>
            </a:r>
            <a:r>
              <a:rPr lang="en-US" i="1" dirty="0" err="1"/>
              <a:t>rizika</a:t>
            </a:r>
            <a:r>
              <a:rPr lang="en-US" i="1" dirty="0"/>
              <a:t>, </a:t>
            </a:r>
            <a:r>
              <a:rPr lang="en-US" i="1" dirty="0" err="1"/>
              <a:t>plánovat</a:t>
            </a:r>
            <a:r>
              <a:rPr lang="en-US" i="1" dirty="0"/>
              <a:t> </a:t>
            </a:r>
            <a:r>
              <a:rPr lang="en-US" i="1" dirty="0" err="1"/>
              <a:t>reakce</a:t>
            </a:r>
            <a:r>
              <a:rPr lang="en-US" i="1" dirty="0"/>
              <a:t> a </a:t>
            </a:r>
            <a:r>
              <a:rPr lang="en-US" i="1" dirty="0" err="1"/>
              <a:t>implementovat</a:t>
            </a:r>
            <a:r>
              <a:rPr lang="en-US" i="1" dirty="0"/>
              <a:t> </a:t>
            </a:r>
            <a:r>
              <a:rPr lang="en-US" i="1" dirty="0" err="1"/>
              <a:t>reakce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rizika</a:t>
            </a:r>
            <a:r>
              <a:rPr lang="en-US" i="1" dirty="0"/>
              <a:t>. “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Výsledek obrázku pro identifikovat - hodnotit- plánovat">
            <a:hlinkClick r:id="rId2"/>
            <a:extLst>
              <a:ext uri="{FF2B5EF4-FFF2-40B4-BE49-F238E27FC236}">
                <a16:creationId xmlns:a16="http://schemas.microsoft.com/office/drawing/2014/main" id="{51C116CA-79C0-4EF0-8B44-65AF708C2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805" y="3310359"/>
            <a:ext cx="3924214" cy="294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3301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2884</TotalTime>
  <Words>466</Words>
  <Application>Microsoft Office PowerPoint</Application>
  <PresentationFormat>Širokoúhlá obrazovka</PresentationFormat>
  <Paragraphs>156</Paragraphs>
  <Slides>22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Wingdings</vt:lpstr>
      <vt:lpstr>Motiv Office</vt:lpstr>
      <vt:lpstr>MODUL III.   PROJEKTOVÉ ŘÍZENÍ metodou PRINCE2 V PROSTŘEDÍ MŠMT</vt:lpstr>
      <vt:lpstr> Cíle modulu III. </vt:lpstr>
      <vt:lpstr>Harmonogram: Gantův diagram</vt:lpstr>
      <vt:lpstr>Harmonogram: Gantův graf</vt:lpstr>
      <vt:lpstr>Smysl procesu řízení rizik</vt:lpstr>
      <vt:lpstr>Smysl procesu řízení rizik</vt:lpstr>
      <vt:lpstr>Definice rizika</vt:lpstr>
      <vt:lpstr>Řízení rizik</vt:lpstr>
      <vt:lpstr>Co je risk management / řízení rizik?</vt:lpstr>
      <vt:lpstr>IDENTIFIKOVAT</vt:lpstr>
      <vt:lpstr>HODNOTIT</vt:lpstr>
      <vt:lpstr>PLÁNOVAT</vt:lpstr>
      <vt:lpstr>IMPLEMENTOVAT</vt:lpstr>
      <vt:lpstr> KOMUNIKOVAT</vt:lpstr>
      <vt:lpstr> Rizikový rozpočet</vt:lpstr>
      <vt:lpstr> Co má obsahovat dokument STRATEGIE ŘÍZENÍ RIZIK</vt:lpstr>
      <vt:lpstr> Co má obsahovat dokument REGISTR RIZIK</vt:lpstr>
      <vt:lpstr> RIZIKO – klíčové role a odpovědnosti </vt:lpstr>
      <vt:lpstr>  OBLASTI VZNIKU NEJČASTĚJŠÍCH RIZIK </vt:lpstr>
      <vt:lpstr>  Typologie nejčastějších rizik </vt:lpstr>
      <vt:lpstr>Typologie nejčastějších rizik</vt:lpstr>
      <vt:lpstr>Typologie nejčastějších rizik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Kykalová Miloslava</dc:creator>
  <cp:lastModifiedBy>Danica Pražáková</cp:lastModifiedBy>
  <cp:revision>149</cp:revision>
  <dcterms:created xsi:type="dcterms:W3CDTF">2017-06-01T07:06:08Z</dcterms:created>
  <dcterms:modified xsi:type="dcterms:W3CDTF">2019-04-12T12:24:20Z</dcterms:modified>
</cp:coreProperties>
</file>