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2" r:id="rId2"/>
    <p:sldId id="300" r:id="rId3"/>
    <p:sldId id="278" r:id="rId4"/>
    <p:sldId id="314" r:id="rId5"/>
    <p:sldId id="332" r:id="rId6"/>
    <p:sldId id="333" r:id="rId7"/>
    <p:sldId id="334" r:id="rId8"/>
    <p:sldId id="324" r:id="rId9"/>
    <p:sldId id="280" r:id="rId10"/>
    <p:sldId id="270" r:id="rId11"/>
    <p:sldId id="276" r:id="rId12"/>
    <p:sldId id="321" r:id="rId13"/>
    <p:sldId id="318" r:id="rId14"/>
    <p:sldId id="320" r:id="rId15"/>
    <p:sldId id="322" r:id="rId16"/>
    <p:sldId id="279" r:id="rId17"/>
    <p:sldId id="326" r:id="rId18"/>
    <p:sldId id="325" r:id="rId19"/>
    <p:sldId id="327" r:id="rId20"/>
    <p:sldId id="323" r:id="rId21"/>
    <p:sldId id="329" r:id="rId22"/>
    <p:sldId id="330" r:id="rId23"/>
    <p:sldId id="331" r:id="rId24"/>
    <p:sldId id="328" r:id="rId25"/>
    <p:sldId id="31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D9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B3095-6457-4F8A-A688-D7FFAAC28C6F}" type="datetimeFigureOut">
              <a:rPr lang="cs-CZ" smtClean="0"/>
              <a:t>22.3.2019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24EE1-04D6-4ACE-AC16-691FD6071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90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428D9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257239"/>
            <a:ext cx="3729469" cy="77304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25"/>
          <a:stretch/>
        </p:blipFill>
        <p:spPr>
          <a:xfrm>
            <a:off x="4190567" y="206096"/>
            <a:ext cx="1733983" cy="80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87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5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0191"/>
            <a:ext cx="4957762" cy="108253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1325563"/>
          </a:xfrm>
        </p:spPr>
        <p:txBody>
          <a:bodyPr/>
          <a:lstStyle>
            <a:lvl1pPr>
              <a:defRPr sz="3600" b="1">
                <a:solidFill>
                  <a:srgbClr val="428D96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b="1"/>
            </a:lvl2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" y="6522100"/>
            <a:ext cx="12192000" cy="338554"/>
          </a:xfrm>
          <a:prstGeom prst="rect">
            <a:avLst/>
          </a:prstGeom>
          <a:solidFill>
            <a:srgbClr val="428D96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sz="1400" b="1" dirty="0">
                <a:solidFill>
                  <a:schemeClr val="bg1"/>
                </a:solidFill>
              </a:rPr>
              <a:t>www.msmt.cz</a:t>
            </a:r>
          </a:p>
        </p:txBody>
      </p:sp>
    </p:spTree>
    <p:extLst>
      <p:ext uri="{BB962C8B-B14F-4D97-AF65-F5344CB8AC3E}">
        <p14:creationId xmlns:p14="http://schemas.microsoft.com/office/powerpoint/2010/main" val="274851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4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3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8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0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38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2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646C-41B4-4D83-A8B4-2AFEFCEA3381}" type="datetimeFigureOut">
              <a:rPr lang="cs-CZ" smtClean="0"/>
              <a:pPr/>
              <a:t>22.3.2019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A9B4-D6DE-4586-87F8-FDCCD79A23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7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consulting.cz/slovnikovy-pojem/vlastnik-projekt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mconsulting.cz/slovnikovy-pojem/projektovy-tym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mconsulting.cz/slovnikovy-pojem/projektovy-manaze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analyzy-analyticke-techniky" TargetMode="External"/><Relationship Id="rId2" Type="http://schemas.openxmlformats.org/officeDocument/2006/relationships/hyperlink" Target="https://managementmania.com/cs/albert-humphr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nagementmania.com/cs/strategicke-rizeni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N%C3%A1klad" TargetMode="External"/><Relationship Id="rId2" Type="http://schemas.openxmlformats.org/officeDocument/2006/relationships/hyperlink" Target="https://cs.wikipedia.org/wiki/Projektov%C3%BD_managemen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2599" y="35073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latin typeface="+mn-lt"/>
              </a:rPr>
              <a:t>MODUL II.</a:t>
            </a:r>
            <a:br>
              <a:rPr lang="cs-CZ" sz="4800" dirty="0">
                <a:latin typeface="+mn-lt"/>
              </a:rPr>
            </a:br>
            <a:r>
              <a:rPr lang="cs-CZ" sz="4800" dirty="0">
                <a:latin typeface="+mn-lt"/>
              </a:rPr>
              <a:t/>
            </a:r>
            <a:br>
              <a:rPr lang="cs-CZ" sz="4800" dirty="0">
                <a:latin typeface="+mn-lt"/>
              </a:rPr>
            </a:br>
            <a:r>
              <a:rPr lang="cs-CZ" sz="4800" dirty="0">
                <a:latin typeface="+mn-lt"/>
              </a:rPr>
              <a:t/>
            </a:r>
            <a:br>
              <a:rPr lang="cs-CZ" sz="4800" dirty="0">
                <a:latin typeface="+mn-lt"/>
              </a:rPr>
            </a:br>
            <a:r>
              <a:rPr lang="cs-CZ" sz="4800" dirty="0"/>
              <a:t>PROJEKTOVÉ ŘÍZENÍ metodou PRINCE2</a:t>
            </a:r>
            <a:br>
              <a:rPr lang="cs-CZ" sz="4800" dirty="0"/>
            </a:br>
            <a:r>
              <a:rPr lang="cs-CZ" sz="4800" dirty="0"/>
              <a:t>V PROSTŘEDÍ MŠMT</a:t>
            </a:r>
            <a:endParaRPr lang="cs-CZ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554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129727"/>
          </a:xfrm>
        </p:spPr>
        <p:txBody>
          <a:bodyPr>
            <a:normAutofit fontScale="90000"/>
          </a:bodyPr>
          <a:lstStyle/>
          <a:p>
            <a:pPr algn="ctr"/>
            <a:endParaRPr lang="cs-CZ" sz="3200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xmlns="" id="{93DE12FB-91B9-4B17-9685-38D7448267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22" y="874643"/>
            <a:ext cx="5714999" cy="5286445"/>
          </a:xfrm>
        </p:spPr>
      </p:pic>
      <p:sp>
        <p:nvSpPr>
          <p:cNvPr id="4" name="AutoShape 2" descr="Výsledek obrázku pro KRUH pdca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805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Výstup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029" y="1834678"/>
            <a:ext cx="11356063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Blip>
                <a:blip r:embed="rId2"/>
              </a:buBlip>
            </a:pPr>
            <a:r>
              <a:rPr lang="cs-CZ" sz="2800" b="0" dirty="0" smtClean="0"/>
              <a:t>  	</a:t>
            </a:r>
            <a:r>
              <a:rPr lang="cs-CZ" b="0" dirty="0" smtClean="0"/>
              <a:t>konkrétní </a:t>
            </a:r>
            <a:r>
              <a:rPr lang="cs-CZ" b="0" dirty="0"/>
              <a:t>produkt (dodávka, výsledek, realizovaná služba) </a:t>
            </a:r>
          </a:p>
          <a:p>
            <a:pPr>
              <a:buBlip>
                <a:blip r:embed="rId2"/>
              </a:buBlip>
            </a:pPr>
            <a:r>
              <a:rPr lang="cs-CZ" b="0" dirty="0" smtClean="0"/>
              <a:t>  	dle </a:t>
            </a:r>
            <a:r>
              <a:rPr lang="cs-CZ" b="0" dirty="0"/>
              <a:t>projektové smlouvy nutno dodat </a:t>
            </a:r>
            <a:r>
              <a:rPr lang="cs-CZ" b="0" u="sng" dirty="0">
                <a:hlinkClick r:id="rId3"/>
              </a:rPr>
              <a:t>sponzorovi projektu</a:t>
            </a:r>
            <a:r>
              <a:rPr lang="cs-CZ" b="0" dirty="0"/>
              <a:t> = </a:t>
            </a:r>
            <a:r>
              <a:rPr lang="cs-CZ" b="0" dirty="0" smtClean="0"/>
              <a:t> </a:t>
            </a:r>
            <a:r>
              <a:rPr lang="cs-CZ" dirty="0" smtClean="0">
                <a:solidFill>
                  <a:srgbClr val="428D96"/>
                </a:solidFill>
              </a:rPr>
              <a:t>zadavateli </a:t>
            </a:r>
            <a:endParaRPr lang="cs-CZ" dirty="0">
              <a:solidFill>
                <a:srgbClr val="428D96"/>
              </a:solidFill>
            </a:endParaRPr>
          </a:p>
          <a:p>
            <a:pPr>
              <a:buBlip>
                <a:blip r:embed="rId2"/>
              </a:buBlip>
            </a:pPr>
            <a:r>
              <a:rPr lang="cs-CZ" b="0" dirty="0" smtClean="0"/>
              <a:t>  	výstupy </a:t>
            </a:r>
            <a:r>
              <a:rPr lang="cs-CZ" b="0" dirty="0"/>
              <a:t>jsou považovány za požadované výsledky aktivit </a:t>
            </a:r>
            <a:r>
              <a:rPr lang="cs-CZ" b="0" dirty="0" smtClean="0">
                <a:hlinkClick r:id="rId4"/>
              </a:rPr>
              <a:t>projektového</a:t>
            </a:r>
            <a:r>
              <a:rPr lang="cs-CZ" b="0" dirty="0" smtClean="0">
                <a:hlinkClick r:id="rId4"/>
              </a:rPr>
              <a:t> </a:t>
            </a:r>
            <a:r>
              <a:rPr lang="cs-CZ" b="0" dirty="0" smtClean="0">
                <a:hlinkClick r:id="rId4"/>
              </a:rPr>
              <a:t>týmu</a:t>
            </a:r>
            <a:endParaRPr lang="cs-CZ" b="0" dirty="0"/>
          </a:p>
          <a:p>
            <a:pPr>
              <a:buBlip>
                <a:blip r:embed="rId2"/>
              </a:buBlip>
            </a:pPr>
            <a:r>
              <a:rPr lang="cs-CZ" b="0" dirty="0" smtClean="0"/>
              <a:t> 	za </a:t>
            </a:r>
            <a:r>
              <a:rPr lang="cs-CZ" b="0" dirty="0"/>
              <a:t>výstupy je plně </a:t>
            </a:r>
            <a:r>
              <a:rPr lang="cs-CZ" b="0" u="sng" dirty="0">
                <a:solidFill>
                  <a:schemeClr val="accent5">
                    <a:lumMod val="75000"/>
                  </a:schemeClr>
                </a:solidFill>
              </a:rPr>
              <a:t>odpovědný projektový </a:t>
            </a:r>
            <a:r>
              <a:rPr lang="cs-CZ" b="0" dirty="0"/>
              <a:t>tým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08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Cíl projektu:  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b="0" dirty="0"/>
              <a:t>Cíl - důvod, proč produkujeme výstupy; </a:t>
            </a:r>
          </a:p>
          <a:p>
            <a:r>
              <a:rPr lang="cs-CZ" sz="2800" b="0" dirty="0"/>
              <a:t>Cíl - definovaný stav na konci projektu, nejlépe formulovaný jako nově získaná vlastnost, schopnost nebo dovednost organizace</a:t>
            </a:r>
          </a:p>
          <a:p>
            <a:r>
              <a:rPr lang="cs-CZ" sz="2800" b="0" dirty="0"/>
              <a:t>Za koordinaci týmu pro dosažení cíle projektu odpovídá </a:t>
            </a:r>
            <a:r>
              <a:rPr lang="cs-CZ" sz="2800" b="0" u="sng" dirty="0">
                <a:hlinkClick r:id="rId2"/>
              </a:rPr>
              <a:t>manažer projektu</a:t>
            </a:r>
            <a:endParaRPr lang="cs-CZ" sz="2800" b="0" u="sng" dirty="0"/>
          </a:p>
          <a:p>
            <a:r>
              <a:rPr lang="cs-CZ" sz="2800" b="0" dirty="0"/>
              <a:t>Formulace cíle: </a:t>
            </a:r>
            <a:r>
              <a:rPr lang="cs-CZ" sz="2800" dirty="0">
                <a:solidFill>
                  <a:srgbClr val="428D96"/>
                </a:solidFill>
              </a:rPr>
              <a:t>SMART</a:t>
            </a:r>
            <a:r>
              <a:rPr lang="cs-CZ" sz="2800" b="0" dirty="0">
                <a:solidFill>
                  <a:srgbClr val="428D96"/>
                </a:solidFill>
              </a:rPr>
              <a:t> </a:t>
            </a:r>
            <a:r>
              <a:rPr lang="cs-CZ" sz="2800" b="0" dirty="0"/>
              <a:t>(specifický; měřitelný; akceptovaný; realistický; termínovaný)</a:t>
            </a:r>
          </a:p>
          <a:p>
            <a:r>
              <a:rPr lang="cs-CZ" sz="2800" b="0" dirty="0"/>
              <a:t>…cíl musí být hlavně JASNÝ – používejte slovesa!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33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Přínos projektu: 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0" dirty="0"/>
              <a:t>důvod realizace projektu jako takového; </a:t>
            </a:r>
          </a:p>
          <a:p>
            <a:r>
              <a:rPr lang="cs-CZ" b="0" dirty="0"/>
              <a:t>přínosy a cíl projektu spolu tvoří tzv. byznys případ projektu : Proč chceme realizovat projekt?</a:t>
            </a:r>
          </a:p>
          <a:p>
            <a:r>
              <a:rPr lang="cs-CZ" b="0" dirty="0"/>
              <a:t>Splněné cíle projektů a jimi dosažené přínosy tvoří = naplňování záměru PROGRAMU </a:t>
            </a:r>
          </a:p>
          <a:p>
            <a:r>
              <a:rPr lang="cs-CZ" b="0" dirty="0"/>
              <a:t>Přínosy = užitky, které se mohou dostavit až užíváním dosaženého cíle projektu -  PO skončení projektu. </a:t>
            </a:r>
          </a:p>
          <a:p>
            <a:r>
              <a:rPr lang="cs-CZ" b="0" dirty="0"/>
              <a:t>Za dosažení přínosů NEMŮŽE být odpovědný projektový manažer a jeho tým.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591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/>
              <a:t>Logframe</a:t>
            </a:r>
            <a:r>
              <a:rPr lang="cs-CZ" sz="3200" dirty="0"/>
              <a:t> – logický rámec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fontAlgn="base"/>
            <a:r>
              <a:rPr lang="cs-CZ" b="0" dirty="0"/>
              <a:t>JESTLIŽE správně odřídíme </a:t>
            </a:r>
            <a:r>
              <a:rPr lang="cs-CZ" b="0" dirty="0">
                <a:solidFill>
                  <a:srgbClr val="FF0000"/>
                </a:solidFill>
              </a:rPr>
              <a:t>klíčové činnosti </a:t>
            </a:r>
            <a:r>
              <a:rPr lang="cs-CZ" b="0" dirty="0"/>
              <a:t>a další vstupy,</a:t>
            </a:r>
          </a:p>
          <a:p>
            <a:pPr fontAlgn="base"/>
            <a:r>
              <a:rPr lang="cs-CZ" b="0" dirty="0"/>
              <a:t>PAK budou vyprodukovány </a:t>
            </a:r>
            <a:r>
              <a:rPr lang="cs-CZ" b="0" dirty="0">
                <a:solidFill>
                  <a:srgbClr val="FF0000"/>
                </a:solidFill>
              </a:rPr>
              <a:t>výstupy.</a:t>
            </a:r>
          </a:p>
          <a:p>
            <a:pPr fontAlgn="base"/>
            <a:r>
              <a:rPr lang="cs-CZ" b="0" dirty="0"/>
              <a:t>JESTLIŽE budou vyprodukovány výstupy,</a:t>
            </a:r>
          </a:p>
          <a:p>
            <a:pPr fontAlgn="base"/>
            <a:r>
              <a:rPr lang="cs-CZ" b="0" dirty="0"/>
              <a:t>PAK bude dosažen </a:t>
            </a:r>
            <a:r>
              <a:rPr lang="cs-CZ" b="0" dirty="0">
                <a:solidFill>
                  <a:srgbClr val="FF0000"/>
                </a:solidFill>
              </a:rPr>
              <a:t>cíl.</a:t>
            </a:r>
          </a:p>
          <a:p>
            <a:pPr fontAlgn="base"/>
            <a:r>
              <a:rPr lang="cs-CZ" b="0" dirty="0"/>
              <a:t>JESTLIŽE bude dosažen cíl,</a:t>
            </a:r>
          </a:p>
          <a:p>
            <a:pPr fontAlgn="base"/>
            <a:r>
              <a:rPr lang="cs-CZ" b="0" dirty="0"/>
              <a:t>PAK dosáhneme</a:t>
            </a:r>
            <a:r>
              <a:rPr lang="cs-CZ" b="0" dirty="0">
                <a:solidFill>
                  <a:srgbClr val="FF0000"/>
                </a:solidFill>
              </a:rPr>
              <a:t> přínosu</a:t>
            </a:r>
            <a:r>
              <a:rPr lang="cs-CZ" b="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1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7"/>
            <a:ext cx="10515600" cy="622922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/>
              <a:t>Logframe</a:t>
            </a:r>
            <a:r>
              <a:rPr lang="cs-CZ" sz="3200" dirty="0"/>
              <a:t> – logický rámec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82851" y="2523187"/>
            <a:ext cx="11836651" cy="39209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fontAlgn="base">
              <a:buNone/>
            </a:pPr>
            <a:endParaRPr lang="cs-CZ" dirty="0"/>
          </a:p>
        </p:txBody>
      </p:sp>
      <p:pic>
        <p:nvPicPr>
          <p:cNvPr id="1026" name="Picture 2" descr="logický rámec">
            <a:extLst>
              <a:ext uri="{FF2B5EF4-FFF2-40B4-BE49-F238E27FC236}">
                <a16:creationId xmlns:a16="http://schemas.microsoft.com/office/drawing/2014/main" xmlns="" id="{2C82F393-0591-4D8D-80C3-A5001429C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783" y="1769164"/>
            <a:ext cx="6497292" cy="440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707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SWOT analýza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r>
              <a:rPr lang="cs-CZ" b="0" dirty="0">
                <a:hlinkClick r:id="rId2" tooltip="Albert Humphrey"/>
              </a:rPr>
              <a:t>Autor: Albert </a:t>
            </a:r>
            <a:r>
              <a:rPr lang="cs-CZ" b="0" dirty="0" err="1">
                <a:hlinkClick r:id="rId2" tooltip="Albert Humphrey"/>
              </a:rPr>
              <a:t>Humphrey</a:t>
            </a:r>
            <a:r>
              <a:rPr lang="cs-CZ" b="0" dirty="0"/>
              <a:t> – 60. léta </a:t>
            </a:r>
          </a:p>
          <a:p>
            <a:r>
              <a:rPr lang="cs-CZ" b="0" dirty="0"/>
              <a:t>univerzální </a:t>
            </a:r>
            <a:r>
              <a:rPr lang="cs-CZ" b="0" u="sng" dirty="0">
                <a:hlinkClick r:id="rId3" tooltip="Analytické techniky (Analytical techniques)"/>
              </a:rPr>
              <a:t>analytická technika</a:t>
            </a:r>
            <a:r>
              <a:rPr lang="cs-CZ" b="0" dirty="0"/>
              <a:t> pro zhodnocení </a:t>
            </a:r>
            <a:r>
              <a:rPr lang="cs-CZ" dirty="0"/>
              <a:t>vnitřních a vnějších faktorů</a:t>
            </a:r>
            <a:r>
              <a:rPr lang="cs-CZ" b="0" dirty="0"/>
              <a:t> ovlivňujících úspěšnost záměru/projektu</a:t>
            </a:r>
          </a:p>
          <a:p>
            <a:r>
              <a:rPr lang="cs-CZ" b="0" dirty="0"/>
              <a:t>Nejvíce využívaná jako situační analýza v rámci </a:t>
            </a:r>
            <a:r>
              <a:rPr lang="cs-CZ" b="0" u="sng" dirty="0">
                <a:hlinkClick r:id="rId4" tooltip="Strategické řízení (Strategic Management)"/>
              </a:rPr>
              <a:t>strategického řízení</a:t>
            </a:r>
            <a:r>
              <a:rPr lang="cs-CZ" b="0" dirty="0"/>
              <a:t> </a:t>
            </a:r>
          </a:p>
          <a:p>
            <a:r>
              <a:rPr lang="cs-CZ" b="0" dirty="0"/>
              <a:t>SWOT  - akronym z počátečních písmen anglických názvů jednotlivých faktorů: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Strengths</a:t>
            </a:r>
            <a:r>
              <a:rPr lang="cs-CZ" b="0" dirty="0"/>
              <a:t> - silné stránky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Weaknesses</a:t>
            </a:r>
            <a:r>
              <a:rPr lang="cs-CZ" b="0" dirty="0"/>
              <a:t> - slabé stránky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Opportunities</a:t>
            </a:r>
            <a:r>
              <a:rPr lang="cs-CZ" b="0" dirty="0"/>
              <a:t> - příležitosti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Threats</a:t>
            </a:r>
            <a:r>
              <a:rPr lang="cs-CZ" b="0" dirty="0"/>
              <a:t> - hrozby</a:t>
            </a:r>
          </a:p>
          <a:p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Smysl SWOT analýzy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sz="2800" b="0" dirty="0" smtClean="0"/>
              <a:t>  identifikovat </a:t>
            </a:r>
            <a:r>
              <a:rPr lang="cs-CZ" sz="2800" b="0" dirty="0"/>
              <a:t>a následně omezit slabé stránky </a:t>
            </a:r>
          </a:p>
          <a:p>
            <a:pPr>
              <a:buBlip>
                <a:blip r:embed="rId2"/>
              </a:buBlip>
            </a:pPr>
            <a:endParaRPr lang="cs-CZ" sz="2800" b="0" dirty="0"/>
          </a:p>
          <a:p>
            <a:pPr>
              <a:buBlip>
                <a:blip r:embed="rId2"/>
              </a:buBlip>
            </a:pPr>
            <a:r>
              <a:rPr lang="cs-CZ" sz="2800" b="0" dirty="0" smtClean="0"/>
              <a:t>  znát </a:t>
            </a:r>
            <a:r>
              <a:rPr lang="cs-CZ" sz="2800" b="0" dirty="0"/>
              <a:t>a podporovat silné stránky </a:t>
            </a:r>
          </a:p>
          <a:p>
            <a:pPr marL="0" indent="0">
              <a:buNone/>
            </a:pPr>
            <a:endParaRPr lang="cs-CZ" sz="2800" b="0" dirty="0"/>
          </a:p>
          <a:p>
            <a:pPr>
              <a:buBlip>
                <a:blip r:embed="rId2"/>
              </a:buBlip>
            </a:pPr>
            <a:r>
              <a:rPr lang="cs-CZ" sz="2800" b="0" dirty="0" smtClean="0"/>
              <a:t>  hledat </a:t>
            </a:r>
            <a:r>
              <a:rPr lang="cs-CZ" sz="2800" b="0" dirty="0"/>
              <a:t>nové příležitosti </a:t>
            </a:r>
          </a:p>
          <a:p>
            <a:pPr>
              <a:buBlip>
                <a:blip r:embed="rId2"/>
              </a:buBlip>
            </a:pPr>
            <a:endParaRPr lang="cs-CZ" sz="2800" b="0" dirty="0"/>
          </a:p>
          <a:p>
            <a:pPr>
              <a:buBlip>
                <a:blip r:embed="rId2"/>
              </a:buBlip>
            </a:pPr>
            <a:r>
              <a:rPr lang="cs-CZ" sz="2800" b="0" dirty="0" smtClean="0"/>
              <a:t>  rozpoznat </a:t>
            </a:r>
            <a:r>
              <a:rPr lang="cs-CZ" sz="2800" b="0" dirty="0"/>
              <a:t>hrozby a tvořit strategie na jejich předcházení </a:t>
            </a:r>
          </a:p>
        </p:txBody>
      </p:sp>
    </p:spTree>
    <p:extLst>
      <p:ext uri="{BB962C8B-B14F-4D97-AF65-F5344CB8AC3E}">
        <p14:creationId xmlns:p14="http://schemas.microsoft.com/office/powerpoint/2010/main" val="76499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Pravidla pro tvorbu SWOT analýzy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17210" y="2762386"/>
            <a:ext cx="10515600" cy="409561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0" dirty="0" smtClean="0"/>
              <a:t>  Zaměřte </a:t>
            </a:r>
            <a:r>
              <a:rPr lang="cs-CZ" b="0" dirty="0"/>
              <a:t>se na </a:t>
            </a:r>
            <a:r>
              <a:rPr lang="cs-CZ" dirty="0"/>
              <a:t>klíčové a důležité faktory; </a:t>
            </a:r>
          </a:p>
          <a:p>
            <a:pPr>
              <a:buBlip>
                <a:blip r:embed="rId2"/>
              </a:buBlip>
            </a:pPr>
            <a:r>
              <a:rPr lang="cs-CZ" b="0" dirty="0" smtClean="0"/>
              <a:t>  Netvořte </a:t>
            </a:r>
            <a:r>
              <a:rPr lang="cs-CZ" b="0" dirty="0"/>
              <a:t>dlouhý seznam - nepodstatné věci rozptylují pozornost </a:t>
            </a:r>
          </a:p>
          <a:p>
            <a:pPr>
              <a:buBlip>
                <a:blip r:embed="rId2"/>
              </a:buBlip>
            </a:pPr>
            <a:r>
              <a:rPr lang="cs-CZ" b="0" dirty="0" smtClean="0"/>
              <a:t>  Zahrnujte </a:t>
            </a:r>
            <a:r>
              <a:rPr lang="cs-CZ" b="0" dirty="0"/>
              <a:t>pouze </a:t>
            </a:r>
            <a:r>
              <a:rPr lang="cs-CZ" dirty="0"/>
              <a:t>fakta a objektivní faktory</a:t>
            </a:r>
            <a:r>
              <a:rPr lang="cs-CZ" b="0" dirty="0"/>
              <a:t>, ne domněnky</a:t>
            </a:r>
          </a:p>
          <a:p>
            <a:pPr>
              <a:buBlip>
                <a:blip r:embed="rId2"/>
              </a:buBlip>
            </a:pPr>
            <a:r>
              <a:rPr lang="cs-CZ" b="0" dirty="0" smtClean="0"/>
              <a:t>  Uvádějte </a:t>
            </a:r>
            <a:r>
              <a:rPr lang="cs-CZ" b="0" dirty="0"/>
              <a:t>faktory nějak měřitelné </a:t>
            </a:r>
          </a:p>
          <a:p>
            <a:pPr>
              <a:buBlip>
                <a:blip r:embed="rId2"/>
              </a:buBlip>
            </a:pPr>
            <a:r>
              <a:rPr lang="cs-CZ" b="0" dirty="0" smtClean="0"/>
              <a:t>  Využijte </a:t>
            </a:r>
            <a:r>
              <a:rPr lang="cs-CZ" b="0" dirty="0"/>
              <a:t>týmovou spolupráci a názory ostatních (potvrdí důležitost; zvyšuje </a:t>
            </a:r>
            <a:r>
              <a:rPr lang="cs-CZ" b="0" dirty="0" smtClean="0"/>
              <a:t>  </a:t>
            </a:r>
          </a:p>
          <a:p>
            <a:pPr marL="0" indent="0">
              <a:buNone/>
            </a:pPr>
            <a:r>
              <a:rPr lang="cs-CZ" b="0" dirty="0"/>
              <a:t> </a:t>
            </a:r>
            <a:r>
              <a:rPr lang="cs-CZ" b="0" dirty="0" smtClean="0"/>
              <a:t>      </a:t>
            </a:r>
            <a:r>
              <a:rPr lang="cs-CZ" b="0" dirty="0" smtClean="0"/>
              <a:t>objektivitu</a:t>
            </a:r>
            <a:r>
              <a:rPr lang="cs-CZ" b="0" dirty="0"/>
              <a:t>)</a:t>
            </a:r>
          </a:p>
          <a:p>
            <a:pPr marL="0" indent="0">
              <a:buNone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4082013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Strategie vyhodnocení SWOT analýzy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r>
              <a:rPr lang="cs-CZ" b="0" dirty="0"/>
              <a:t>Klíčem je </a:t>
            </a:r>
            <a:r>
              <a:rPr lang="cs-CZ" dirty="0"/>
              <a:t>důsledné vyhodnocení </a:t>
            </a:r>
            <a:r>
              <a:rPr lang="cs-CZ" b="0" dirty="0"/>
              <a:t>SWOT analýzy</a:t>
            </a:r>
            <a:br>
              <a:rPr lang="cs-CZ" b="0" dirty="0"/>
            </a:br>
            <a:endParaRPr lang="cs-CZ" b="0" dirty="0"/>
          </a:p>
          <a:p>
            <a:r>
              <a:rPr lang="cs-CZ" b="0" dirty="0"/>
              <a:t>Strategie hodnocení </a:t>
            </a:r>
            <a:r>
              <a:rPr lang="cs-CZ" dirty="0"/>
              <a:t>mezi kvadranty:</a:t>
            </a:r>
            <a:br>
              <a:rPr lang="cs-CZ" dirty="0"/>
            </a:br>
            <a:endParaRPr lang="cs-CZ" dirty="0"/>
          </a:p>
          <a:p>
            <a:pPr lvl="1"/>
            <a:r>
              <a:rPr lang="cs-CZ" b="0" dirty="0"/>
              <a:t>Jak pomocí silných stránek využít příležitosti na trhu? </a:t>
            </a:r>
            <a:r>
              <a:rPr lang="cs-CZ" dirty="0"/>
              <a:t>S-O hodnocení</a:t>
            </a:r>
            <a:br>
              <a:rPr lang="cs-CZ" dirty="0"/>
            </a:br>
            <a:endParaRPr lang="cs-CZ" dirty="0"/>
          </a:p>
          <a:p>
            <a:pPr lvl="1"/>
            <a:r>
              <a:rPr lang="cs-CZ" b="0" dirty="0"/>
              <a:t>Jak využít příležitosti k odstranění /snížení slabých stránek? </a:t>
            </a:r>
            <a:r>
              <a:rPr lang="cs-CZ" dirty="0"/>
              <a:t>W-O hodnocení</a:t>
            </a:r>
            <a:br>
              <a:rPr lang="cs-CZ" dirty="0"/>
            </a:br>
            <a:endParaRPr lang="cs-CZ" dirty="0"/>
          </a:p>
          <a:p>
            <a:pPr lvl="1"/>
            <a:r>
              <a:rPr lang="cs-CZ" b="0" dirty="0"/>
              <a:t>Jak využít silné stránky odvrácení hrozeb? </a:t>
            </a:r>
            <a:r>
              <a:rPr lang="cs-CZ" dirty="0"/>
              <a:t>S-T hodnocení</a:t>
            </a:r>
            <a:br>
              <a:rPr lang="cs-CZ" dirty="0"/>
            </a:br>
            <a:endParaRPr lang="cs-CZ" dirty="0"/>
          </a:p>
          <a:p>
            <a:pPr lvl="1"/>
            <a:r>
              <a:rPr lang="cs-CZ" b="0" dirty="0"/>
              <a:t>Jak snížit hrozby ve vztahu k našim slabým stránkám? </a:t>
            </a:r>
            <a:r>
              <a:rPr lang="cs-CZ" dirty="0"/>
              <a:t>W-T hodnocení</a:t>
            </a:r>
          </a:p>
          <a:p>
            <a:pPr marL="0" indent="0">
              <a:buNone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91941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dirty="0"/>
              <a:t>Cíle modulu II. 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HARD SKILLS</a:t>
            </a:r>
          </a:p>
          <a:p>
            <a:r>
              <a:rPr lang="cs-CZ" dirty="0">
                <a:solidFill>
                  <a:srgbClr val="FF0000"/>
                </a:solidFill>
              </a:rPr>
              <a:t>Krátké opakování pojmů modulu I.</a:t>
            </a:r>
          </a:p>
          <a:p>
            <a:r>
              <a:rPr lang="cs-CZ" dirty="0">
                <a:solidFill>
                  <a:srgbClr val="FF0000"/>
                </a:solidFill>
              </a:rPr>
              <a:t>Identifikace projektu / charta projektu</a:t>
            </a:r>
          </a:p>
          <a:p>
            <a:r>
              <a:rPr lang="cs-CZ" dirty="0">
                <a:solidFill>
                  <a:srgbClr val="FF0000"/>
                </a:solidFill>
              </a:rPr>
              <a:t>Logická  rámcová matice </a:t>
            </a:r>
          </a:p>
          <a:p>
            <a:r>
              <a:rPr lang="cs-CZ" dirty="0">
                <a:solidFill>
                  <a:srgbClr val="FF0000"/>
                </a:solidFill>
              </a:rPr>
              <a:t>SWOT analýza</a:t>
            </a:r>
          </a:p>
          <a:p>
            <a:r>
              <a:rPr lang="cs-CZ" dirty="0">
                <a:solidFill>
                  <a:srgbClr val="FF0000"/>
                </a:solidFill>
              </a:rPr>
              <a:t>WBS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SOFT SKILLS</a:t>
            </a:r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Sestavení a vedení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314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B9C53C-AF86-4A38-BF72-8A208866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	SWOT analýza </a:t>
            </a:r>
          </a:p>
        </p:txBody>
      </p:sp>
      <p:pic>
        <p:nvPicPr>
          <p:cNvPr id="7178" name="Picture 10" descr="Výsledek obrázku pro swot matice příklad">
            <a:extLst>
              <a:ext uri="{FF2B5EF4-FFF2-40B4-BE49-F238E27FC236}">
                <a16:creationId xmlns:a16="http://schemas.microsoft.com/office/drawing/2014/main" xmlns="" id="{D74A466F-B491-4BEA-9328-6DF39DD0BF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09" y="2096531"/>
            <a:ext cx="6042991" cy="4403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083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Jak komplexně popsat rozsah projektu? WBS!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r>
              <a:rPr lang="cs-CZ" dirty="0"/>
              <a:t>WBS -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breakdown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b="0" dirty="0"/>
              <a:t> - nemá jednoznačný český překlad - nejčastěji: hierarchická struktura prací </a:t>
            </a:r>
          </a:p>
          <a:p>
            <a:r>
              <a:rPr lang="cs-CZ" b="0" dirty="0"/>
              <a:t>dokument používaný v </a:t>
            </a:r>
            <a:r>
              <a:rPr lang="cs-CZ" b="0" dirty="0">
                <a:hlinkClick r:id="rId2" tooltip="Projektový management"/>
              </a:rPr>
              <a:t>projektovém managementu</a:t>
            </a:r>
            <a:r>
              <a:rPr lang="cs-CZ" b="0" dirty="0"/>
              <a:t> - hierarchický rozklad cíle projektu na jednotlivé dodávané výsledky a dále postupně na jednotlivé produkty a </a:t>
            </a:r>
            <a:r>
              <a:rPr lang="cs-CZ" b="0" dirty="0" err="1"/>
              <a:t>podprodukty</a:t>
            </a:r>
            <a:r>
              <a:rPr lang="cs-CZ" b="0" dirty="0"/>
              <a:t> až na úroveň jednotlivých pracovních balíků</a:t>
            </a:r>
          </a:p>
          <a:p>
            <a:r>
              <a:rPr lang="cs-CZ" b="0" dirty="0"/>
              <a:t>pomáhá stanovit předem </a:t>
            </a:r>
            <a:r>
              <a:rPr lang="cs-CZ" b="0" dirty="0">
                <a:hlinkClick r:id="rId3" tooltip="Náklad"/>
              </a:rPr>
              <a:t>náklady</a:t>
            </a:r>
            <a:r>
              <a:rPr lang="cs-CZ" b="0" dirty="0"/>
              <a:t> a sledovat postup naplňování dodávky</a:t>
            </a:r>
          </a:p>
          <a:p>
            <a:r>
              <a:rPr lang="cs-CZ" b="0" dirty="0"/>
              <a:t>Jednotlivými elementy rozpadu jsou vždy produkty nebo výsledky činností, nikdy ne činnost jako taková</a:t>
            </a:r>
            <a:endParaRPr lang="cs-CZ" b="0" baseline="30000" dirty="0"/>
          </a:p>
          <a:p>
            <a:r>
              <a:rPr lang="cs-CZ" b="0" dirty="0"/>
              <a:t>musí vždy pokrýt celý cíl projektu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070344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Pravidla  WBS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r>
              <a:rPr lang="cs-CZ"/>
              <a:t>Pravidlo </a:t>
            </a:r>
            <a:r>
              <a:rPr lang="cs-CZ" smtClean="0"/>
              <a:t>100 %</a:t>
            </a:r>
            <a:r>
              <a:rPr lang="cs-CZ" dirty="0"/>
              <a:t/>
            </a:r>
            <a:br>
              <a:rPr lang="cs-CZ" dirty="0"/>
            </a:br>
            <a:r>
              <a:rPr lang="cs-CZ" b="0" dirty="0"/>
              <a:t>	- základní princip vytváření WBS: nutno obsáhnout 100 % definovaného cíle 	  a zachytit všechny dodávky práce, která musí být vykonána; </a:t>
            </a:r>
            <a:br>
              <a:rPr lang="cs-CZ" b="0" dirty="0"/>
            </a:br>
            <a:r>
              <a:rPr lang="cs-CZ" b="0" dirty="0"/>
              <a:t>	- WBS nemá obsahovat NIC NAVÍC;</a:t>
            </a:r>
          </a:p>
          <a:p>
            <a:pPr marL="0" indent="0">
              <a:buNone/>
            </a:pPr>
            <a:endParaRPr lang="cs-CZ" b="0" dirty="0"/>
          </a:p>
          <a:p>
            <a:r>
              <a:rPr lang="cs-CZ" dirty="0"/>
              <a:t>Podmínka nepřekrývání obsahu elementů</a:t>
            </a:r>
            <a:r>
              <a:rPr lang="cs-CZ" b="0" dirty="0"/>
              <a:t/>
            </a:r>
            <a:br>
              <a:rPr lang="cs-CZ" b="0" dirty="0"/>
            </a:br>
            <a:r>
              <a:rPr lang="cs-CZ" b="0" dirty="0"/>
              <a:t>	- nesmí dojít k překrývání obsahu mezi dvěma prvky WBS</a:t>
            </a:r>
            <a:br>
              <a:rPr lang="cs-CZ" b="0" dirty="0"/>
            </a:br>
            <a:r>
              <a:rPr lang="cs-CZ" b="0" dirty="0"/>
              <a:t>	- překryv může vést k duplicitní práci, nebo chybám v důsledku překrývání		  odpovědnosti;</a:t>
            </a:r>
            <a:br>
              <a:rPr lang="cs-CZ" b="0" dirty="0"/>
            </a:br>
            <a:r>
              <a:rPr lang="cs-CZ" b="0" dirty="0"/>
              <a:t>	- důsledkem překryvu	mohou	být i chyby při kalkulaci nákladů;</a:t>
            </a:r>
          </a:p>
          <a:p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336781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Pravidla  WBS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r>
              <a:rPr lang="cs-CZ" dirty="0"/>
              <a:t>Plánují se výstupy, ne činnosti</a:t>
            </a:r>
            <a:br>
              <a:rPr lang="cs-CZ" dirty="0"/>
            </a:br>
            <a:r>
              <a:rPr lang="cs-CZ" dirty="0"/>
              <a:t>	- </a:t>
            </a:r>
            <a:r>
              <a:rPr lang="cs-CZ" b="0" dirty="0"/>
              <a:t>WBS nesmí řešit, JAK je daného cíle dosaženo </a:t>
            </a:r>
            <a:br>
              <a:rPr lang="cs-CZ" b="0" dirty="0"/>
            </a:br>
            <a:r>
              <a:rPr lang="cs-CZ" b="0" dirty="0"/>
              <a:t>	- WBS musí vždy obsahuje výsledky a ne akce, které vedou k jejich vytvoření</a:t>
            </a:r>
            <a:br>
              <a:rPr lang="cs-CZ" b="0" dirty="0"/>
            </a:br>
            <a:r>
              <a:rPr lang="cs-CZ" b="0" dirty="0"/>
              <a:t>	- tím je zaručeno, že WBS neomezuje vynalézavost a tvůrčí myšlení			 projektového týmu</a:t>
            </a:r>
          </a:p>
          <a:p>
            <a:pPr marL="0" indent="0">
              <a:buNone/>
            </a:pPr>
            <a:endParaRPr lang="cs-CZ" b="0" dirty="0"/>
          </a:p>
          <a:p>
            <a:r>
              <a:rPr lang="cs-CZ" dirty="0"/>
              <a:t>Úroveň detailů</a:t>
            </a:r>
            <a:br>
              <a:rPr lang="cs-CZ" dirty="0"/>
            </a:br>
            <a:r>
              <a:rPr lang="cs-CZ" dirty="0"/>
              <a:t>	- </a:t>
            </a:r>
            <a:r>
              <a:rPr lang="cs-CZ" b="0" dirty="0"/>
              <a:t>není stanoven počet úrovní pro strom rozpadu, ani úroveň detailu</a:t>
            </a:r>
            <a:br>
              <a:rPr lang="cs-CZ" b="0" dirty="0"/>
            </a:br>
            <a:r>
              <a:rPr lang="cs-CZ" b="0" dirty="0"/>
              <a:t>	- pro nejmenší prvek rozpadu = pracovní balíček platí: lze odhadnout s		   přijatelnou mírou rizika a nemá smysl jej dále rozkládat,</a:t>
            </a:r>
          </a:p>
          <a:p>
            <a:endParaRPr lang="cs-CZ" b="0" dirty="0"/>
          </a:p>
          <a:p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529686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1501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Jak zkontrolovat správnost WBS?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1349"/>
            <a:ext cx="10515600" cy="4095614"/>
          </a:xfrm>
        </p:spPr>
        <p:txBody>
          <a:bodyPr>
            <a:normAutofit/>
          </a:bodyPr>
          <a:lstStyle/>
          <a:p>
            <a:pPr fontAlgn="base"/>
            <a:r>
              <a:rPr lang="cs-CZ" b="0" dirty="0"/>
              <a:t>WBS na nejnižší úrovni obsahuje fyzicky předatelné výstupy (produkty), výsledky práce.</a:t>
            </a:r>
          </a:p>
          <a:p>
            <a:pPr fontAlgn="base"/>
            <a:r>
              <a:rPr lang="cs-CZ" b="0" dirty="0"/>
              <a:t>Tyto pracovní balíky lze věrohodně ocenit (práce nutná na jejich vytvoření, náklady, čas).</a:t>
            </a:r>
          </a:p>
          <a:p>
            <a:pPr fontAlgn="base"/>
            <a:r>
              <a:rPr lang="cs-CZ" b="0" dirty="0"/>
              <a:t>Zároveň se projektový tým pohybuje na přiměřené míře detailu, ne v přílišném detailu a ani příliš obecně.</a:t>
            </a:r>
          </a:p>
          <a:p>
            <a:pPr fontAlgn="base"/>
            <a:r>
              <a:rPr lang="cs-CZ" b="0" dirty="0"/>
              <a:t>Rozpracovanost pracovních balíků (nakolik jsou fyzicky dokončeny) a postup prací, jimiž budou výstupy vyprodukovány, jsou měřitelné.</a:t>
            </a:r>
          </a:p>
          <a:p>
            <a:pPr fontAlgn="base"/>
            <a:r>
              <a:rPr lang="cs-CZ" b="0" dirty="0"/>
              <a:t>Lze k nim jednoznačně přiřadit zodpovědnost.</a:t>
            </a:r>
          </a:p>
          <a:p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835846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949847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Desatero moderace porady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Dobře se připrav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Začni pozitivně 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Stanov cíl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Vizualizuj viditelně pro všechny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Vysvětli svůj postup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Buď neutrální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Veď pomocí otázek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Setrvej u témat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Dbej stanovených pravidel </a:t>
            </a:r>
          </a:p>
          <a:p>
            <a:pPr marL="654050" indent="-457200">
              <a:lnSpc>
                <a:spcPct val="80000"/>
              </a:lnSpc>
              <a:buAutoNum type="arabicPeriod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Ukonči pozitivně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58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Životní cyklus projektu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751" y="2240691"/>
            <a:ext cx="6224168" cy="41518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33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Identifikace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 fontScale="70000" lnSpcReduction="20000"/>
          </a:bodyPr>
          <a:lstStyle/>
          <a:p>
            <a:r>
              <a:rPr lang="cs-CZ" sz="3200" b="0" dirty="0"/>
              <a:t>Využívá se: ILP – identifikační listina projektu; PRINCE2 – charta projektu </a:t>
            </a:r>
          </a:p>
          <a:p>
            <a:r>
              <a:rPr lang="cs-CZ" sz="3200" b="0" dirty="0"/>
              <a:t>Obsahuje: Název projektu + identifikační číslo projektu</a:t>
            </a:r>
          </a:p>
          <a:p>
            <a:pPr marL="0" indent="0">
              <a:buNone/>
            </a:pPr>
            <a:r>
              <a:rPr lang="cs-CZ" sz="3200" b="0" dirty="0"/>
              <a:t>	»      Druh projektu</a:t>
            </a:r>
          </a:p>
          <a:p>
            <a:pPr marL="0" indent="0">
              <a:buNone/>
            </a:pPr>
            <a:r>
              <a:rPr lang="cs-CZ" sz="3200" b="0" dirty="0"/>
              <a:t>	»      Obsah projektu</a:t>
            </a:r>
          </a:p>
          <a:p>
            <a:pPr marL="0" indent="0">
              <a:buNone/>
            </a:pPr>
            <a:r>
              <a:rPr lang="cs-CZ" sz="3200" b="0" dirty="0"/>
              <a:t>	»      Zahájení projektu </a:t>
            </a:r>
          </a:p>
          <a:p>
            <a:pPr marL="0" indent="0">
              <a:buNone/>
            </a:pPr>
            <a:r>
              <a:rPr lang="cs-CZ" sz="3200" b="0" dirty="0"/>
              <a:t>	»      Ukončení projektu</a:t>
            </a:r>
          </a:p>
          <a:p>
            <a:pPr marL="0" indent="0">
              <a:buNone/>
            </a:pPr>
            <a:r>
              <a:rPr lang="cs-CZ" sz="3200" b="0" dirty="0"/>
              <a:t>	»      Plánované náklady na projekt  </a:t>
            </a:r>
          </a:p>
          <a:p>
            <a:pPr marL="0" indent="0">
              <a:buNone/>
            </a:pPr>
            <a:r>
              <a:rPr lang="cs-CZ" sz="3200" b="0" dirty="0"/>
              <a:t>	»      Projektový tým</a:t>
            </a:r>
          </a:p>
          <a:p>
            <a:pPr marL="0" indent="0">
              <a:buNone/>
            </a:pPr>
            <a:r>
              <a:rPr lang="cs-CZ" sz="3200" b="0" dirty="0"/>
              <a:t>	»      Tabulka milníků projektu</a:t>
            </a:r>
          </a:p>
          <a:p>
            <a:pPr marL="0" indent="0">
              <a:buNone/>
            </a:pPr>
            <a:r>
              <a:rPr lang="cs-CZ" sz="3200" b="0" dirty="0"/>
              <a:t>	»      Specifikace cílů projektu (např. v logickém rámci)</a:t>
            </a:r>
          </a:p>
          <a:p>
            <a:pPr marL="0" indent="0">
              <a:buNone/>
            </a:pPr>
            <a:r>
              <a:rPr lang="cs-CZ" sz="3200" b="0" dirty="0"/>
              <a:t>	»      Datum, místo, podpis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80892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Plán projektu podle PRINCE2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/>
          </a:bodyPr>
          <a:lstStyle/>
          <a:p>
            <a:r>
              <a:rPr lang="cs-CZ" b="0" dirty="0"/>
              <a:t>podrobný návrh, jak něco vytvořit nebo něčeho dosáhnout </a:t>
            </a:r>
          </a:p>
          <a:p>
            <a:r>
              <a:rPr lang="cs-CZ" b="0" dirty="0"/>
              <a:t>má jasně definovat, co, kdy, jak a kým bude uděláno</a:t>
            </a:r>
          </a:p>
          <a:p>
            <a:r>
              <a:rPr lang="cs-CZ" b="0" dirty="0"/>
              <a:t> typy plánu podle PRINCE2</a:t>
            </a:r>
            <a:br>
              <a:rPr lang="cs-CZ" b="0" dirty="0"/>
            </a:br>
            <a:r>
              <a:rPr lang="cs-CZ" b="0" dirty="0"/>
              <a:t/>
            </a:r>
            <a:br>
              <a:rPr lang="cs-CZ" b="0" dirty="0"/>
            </a:br>
            <a:r>
              <a:rPr lang="cs-CZ" b="0" dirty="0"/>
              <a:t>- projektový plán</a:t>
            </a:r>
            <a:br>
              <a:rPr lang="cs-CZ" b="0" dirty="0"/>
            </a:br>
            <a:r>
              <a:rPr lang="cs-CZ" b="0" dirty="0"/>
              <a:t>- plán etapy</a:t>
            </a:r>
            <a:br>
              <a:rPr lang="cs-CZ" b="0" dirty="0"/>
            </a:br>
            <a:r>
              <a:rPr lang="cs-CZ" b="0" dirty="0"/>
              <a:t>- týmový plán</a:t>
            </a:r>
            <a:br>
              <a:rPr lang="cs-CZ" b="0" dirty="0"/>
            </a:br>
            <a:r>
              <a:rPr lang="cs-CZ" b="0" dirty="0"/>
              <a:t>- plán revize</a:t>
            </a:r>
            <a:br>
              <a:rPr lang="cs-CZ" b="0" dirty="0"/>
            </a:br>
            <a:r>
              <a:rPr lang="cs-CZ" b="0" dirty="0"/>
              <a:t>- plán realizace výjimky </a:t>
            </a:r>
            <a:br>
              <a:rPr lang="cs-CZ" b="0" dirty="0"/>
            </a:br>
            <a:r>
              <a:rPr lang="cs-CZ" b="0" dirty="0"/>
              <a:t>- plán revize přínosů</a:t>
            </a:r>
          </a:p>
        </p:txBody>
      </p:sp>
    </p:spTree>
    <p:extLst>
      <p:ext uri="{BB962C8B-B14F-4D97-AF65-F5344CB8AC3E}">
        <p14:creationId xmlns:p14="http://schemas.microsoft.com/office/powerpoint/2010/main" val="1718510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Jak efektivně postupovat při tvorbě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0" dirty="0"/>
              <a:t>1. </a:t>
            </a:r>
            <a:r>
              <a:rPr lang="cs-CZ" b="0" dirty="0" smtClean="0"/>
              <a:t>	Stanovit </a:t>
            </a:r>
            <a:r>
              <a:rPr lang="cs-CZ" b="0" dirty="0"/>
              <a:t>cíle a přínosy</a:t>
            </a:r>
          </a:p>
          <a:p>
            <a:pPr marL="0" indent="0">
              <a:buNone/>
            </a:pPr>
            <a:r>
              <a:rPr lang="cs-CZ" b="0" dirty="0"/>
              <a:t>2. </a:t>
            </a:r>
            <a:r>
              <a:rPr lang="cs-CZ" b="0" dirty="0" smtClean="0"/>
              <a:t>	Analyzovat </a:t>
            </a:r>
            <a:r>
              <a:rPr lang="cs-CZ" b="0" dirty="0"/>
              <a:t>výchozí situaci</a:t>
            </a:r>
          </a:p>
          <a:p>
            <a:pPr marL="0" indent="0">
              <a:buNone/>
            </a:pPr>
            <a:r>
              <a:rPr lang="cs-CZ" b="0" dirty="0"/>
              <a:t>3. </a:t>
            </a:r>
            <a:r>
              <a:rPr lang="cs-CZ" b="0" dirty="0" smtClean="0"/>
              <a:t>	Posoudit </a:t>
            </a:r>
            <a:r>
              <a:rPr lang="cs-CZ" b="0" dirty="0"/>
              <a:t>zdroje: personální kapacity, finanční kapacity, materiální kapacity</a:t>
            </a:r>
          </a:p>
          <a:p>
            <a:pPr marL="0" indent="0">
              <a:buNone/>
            </a:pPr>
            <a:r>
              <a:rPr lang="cs-CZ" b="0" dirty="0"/>
              <a:t>4. </a:t>
            </a:r>
            <a:r>
              <a:rPr lang="cs-CZ" b="0" dirty="0" smtClean="0"/>
              <a:t>	Definovat </a:t>
            </a:r>
            <a:r>
              <a:rPr lang="cs-CZ" b="0" dirty="0"/>
              <a:t>činnosti, které mají být vykonány (struktura a členění prací)</a:t>
            </a:r>
          </a:p>
          <a:p>
            <a:pPr marL="0" indent="0">
              <a:buNone/>
            </a:pPr>
            <a:r>
              <a:rPr lang="cs-CZ" b="0" dirty="0"/>
              <a:t>5. </a:t>
            </a:r>
            <a:r>
              <a:rPr lang="cs-CZ" b="0" dirty="0" smtClean="0"/>
              <a:t>	Připravit </a:t>
            </a:r>
            <a:r>
              <a:rPr lang="cs-CZ" b="0" dirty="0"/>
              <a:t>časový harmonogram - milníky, určení délky jednotlivých prací</a:t>
            </a:r>
          </a:p>
          <a:p>
            <a:pPr marL="0" indent="0">
              <a:buNone/>
            </a:pPr>
            <a:r>
              <a:rPr lang="cs-CZ" b="0" dirty="0"/>
              <a:t>6. </a:t>
            </a:r>
            <a:r>
              <a:rPr lang="cs-CZ" b="0" dirty="0" smtClean="0"/>
              <a:t>	Naplánovat </a:t>
            </a:r>
            <a:r>
              <a:rPr lang="cs-CZ" b="0" dirty="0"/>
              <a:t>náklady a sestavit rozpočet</a:t>
            </a:r>
          </a:p>
          <a:p>
            <a:pPr marL="0" indent="0">
              <a:buNone/>
            </a:pPr>
            <a:r>
              <a:rPr lang="cs-CZ" b="0" dirty="0"/>
              <a:t>7. </a:t>
            </a:r>
            <a:r>
              <a:rPr lang="cs-CZ" b="0" dirty="0" smtClean="0"/>
              <a:t>	Určit</a:t>
            </a:r>
            <a:r>
              <a:rPr lang="cs-CZ" b="0" dirty="0"/>
              <a:t>, kdo bude projektové činnosti realizovat (organizační uspořádání týmu)</a:t>
            </a:r>
          </a:p>
          <a:p>
            <a:pPr marL="0" indent="0">
              <a:buNone/>
            </a:pPr>
            <a:r>
              <a:rPr lang="cs-CZ" b="0" dirty="0"/>
              <a:t>8. </a:t>
            </a:r>
            <a:r>
              <a:rPr lang="cs-CZ" b="0" dirty="0" smtClean="0"/>
              <a:t>	Přiřadit </a:t>
            </a:r>
            <a:r>
              <a:rPr lang="cs-CZ" b="0" dirty="0"/>
              <a:t>úlohy a odpovědnosti pracovníkům</a:t>
            </a:r>
          </a:p>
          <a:p>
            <a:pPr marL="0" indent="0">
              <a:buNone/>
            </a:pPr>
            <a:r>
              <a:rPr lang="cs-CZ" b="0" dirty="0"/>
              <a:t>9. </a:t>
            </a:r>
            <a:r>
              <a:rPr lang="cs-CZ" b="0" dirty="0" smtClean="0"/>
              <a:t>	Připravit </a:t>
            </a:r>
            <a:r>
              <a:rPr lang="cs-CZ" b="0" dirty="0"/>
              <a:t>komunikační plán</a:t>
            </a:r>
          </a:p>
          <a:p>
            <a:pPr marL="0" indent="0">
              <a:buNone/>
            </a:pPr>
            <a:r>
              <a:rPr lang="cs-CZ" b="0" dirty="0"/>
              <a:t>10. </a:t>
            </a:r>
            <a:r>
              <a:rPr lang="cs-CZ" b="0" dirty="0" smtClean="0"/>
              <a:t>	Připravit </a:t>
            </a:r>
            <a:r>
              <a:rPr lang="cs-CZ" b="0" dirty="0"/>
              <a:t>plán kontrol projektových činností a přínosů</a:t>
            </a:r>
          </a:p>
          <a:p>
            <a:pPr marL="0" indent="0">
              <a:buNone/>
            </a:pPr>
            <a:r>
              <a:rPr lang="cs-CZ" b="0" dirty="0"/>
              <a:t>11. </a:t>
            </a:r>
            <a:r>
              <a:rPr lang="cs-CZ" b="0" dirty="0" smtClean="0"/>
              <a:t>	Identifikovat </a:t>
            </a:r>
            <a:r>
              <a:rPr lang="cs-CZ" b="0" dirty="0"/>
              <a:t>klíčová rizika a naplánovat odezvy na rizika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83184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Nejčastější chyby v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7035"/>
            <a:ext cx="10515600" cy="4059927"/>
          </a:xfrm>
        </p:spPr>
        <p:txBody>
          <a:bodyPr>
            <a:normAutofit/>
          </a:bodyPr>
          <a:lstStyle/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Plán neobsahuje strategii "jak na to" napříč celým životním cyklem projektu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Plán obsahuje pouze úkoly, ale neřeší výstupy, reporting, kontrolní etapy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Není vytvořena WBS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Není jasně definovaný cíl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Nereálně stanovený rozpočet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Špatně naplánované zdroje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Chybí popis rizik i scénáře jejich zvládání – řešíme je, až když problém nastane</a:t>
            </a:r>
          </a:p>
          <a:p>
            <a:pPr>
              <a:buSzPct val="94000"/>
              <a:buFont typeface="Wingdings" panose="05000000000000000000" pitchFamily="2" charset="2"/>
              <a:buChar char="§"/>
            </a:pPr>
            <a:r>
              <a:rPr lang="cs-CZ" b="0" dirty="0"/>
              <a:t>Projektový tým nemá </a:t>
            </a:r>
            <a:r>
              <a:rPr lang="cs-CZ" b="0" dirty="0" err="1"/>
              <a:t>jsně</a:t>
            </a:r>
            <a:r>
              <a:rPr lang="cs-CZ" b="0" dirty="0"/>
              <a:t> stanovené role nebo je nechápe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00001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50071"/>
            <a:ext cx="10515600" cy="8682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Charta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35809"/>
            <a:ext cx="10515600" cy="364115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dirty="0" smtClean="0"/>
              <a:t> Definice </a:t>
            </a:r>
            <a:r>
              <a:rPr lang="cs-CZ" dirty="0"/>
              <a:t>projektu</a:t>
            </a:r>
            <a:br>
              <a:rPr lang="cs-CZ" dirty="0"/>
            </a:br>
            <a:r>
              <a:rPr lang="cs-CZ" dirty="0" smtClean="0"/>
              <a:t>    </a:t>
            </a:r>
            <a:r>
              <a:rPr lang="cs-CZ" b="0" dirty="0" smtClean="0"/>
              <a:t>(</a:t>
            </a:r>
            <a:r>
              <a:rPr lang="cs-CZ" b="0" dirty="0"/>
              <a:t>pozadí; cíle; 6 parametrů: náklady, čas, rozsah, kvalita, rizika, přínos)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r>
              <a:rPr lang="cs-CZ" dirty="0" smtClean="0"/>
              <a:t> Popis </a:t>
            </a:r>
            <a:r>
              <a:rPr lang="cs-CZ" dirty="0"/>
              <a:t>produktu projektu </a:t>
            </a:r>
            <a:br>
              <a:rPr lang="cs-CZ" dirty="0"/>
            </a:br>
            <a:r>
              <a:rPr lang="cs-CZ" dirty="0" smtClean="0"/>
              <a:t>    </a:t>
            </a:r>
            <a:r>
              <a:rPr lang="cs-CZ" b="0" dirty="0" smtClean="0"/>
              <a:t>(</a:t>
            </a:r>
            <a:r>
              <a:rPr lang="cs-CZ" b="0" dirty="0"/>
              <a:t>očekávání zákazníka na kvalitu produktu)</a:t>
            </a:r>
          </a:p>
          <a:p>
            <a:pPr>
              <a:buBlip>
                <a:blip r:embed="rId2"/>
              </a:buBlip>
            </a:pPr>
            <a:r>
              <a:rPr lang="cs-CZ" dirty="0" smtClean="0"/>
              <a:t> Projektový </a:t>
            </a:r>
            <a:r>
              <a:rPr lang="cs-CZ" dirty="0"/>
              <a:t>přístup</a:t>
            </a:r>
          </a:p>
          <a:p>
            <a:pPr>
              <a:buBlip>
                <a:blip r:embed="rId2"/>
              </a:buBlip>
            </a:pPr>
            <a:r>
              <a:rPr lang="cs-CZ" dirty="0" smtClean="0"/>
              <a:t> Struktura </a:t>
            </a:r>
            <a:r>
              <a:rPr lang="cs-CZ" dirty="0"/>
              <a:t>řídícího týmu projektu</a:t>
            </a:r>
          </a:p>
          <a:p>
            <a:pPr>
              <a:buBlip>
                <a:blip r:embed="rId2"/>
              </a:buBlip>
            </a:pPr>
            <a:r>
              <a:rPr lang="cs-CZ" dirty="0" smtClean="0"/>
              <a:t> Popisy </a:t>
            </a:r>
            <a:r>
              <a:rPr lang="cs-CZ" dirty="0"/>
              <a:t>rolí</a:t>
            </a:r>
          </a:p>
        </p:txBody>
      </p:sp>
    </p:spTree>
    <p:extLst>
      <p:ext uri="{BB962C8B-B14F-4D97-AF65-F5344CB8AC3E}">
        <p14:creationId xmlns:p14="http://schemas.microsoft.com/office/powerpoint/2010/main" val="14645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83456"/>
            <a:ext cx="10515600" cy="842169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xmlns="" id="{1BEF8450-389B-407D-A6E9-A082D467A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034" y="983456"/>
            <a:ext cx="7176053" cy="5367648"/>
          </a:xfrm>
        </p:spPr>
      </p:pic>
    </p:spTree>
    <p:extLst>
      <p:ext uri="{BB962C8B-B14F-4D97-AF65-F5344CB8AC3E}">
        <p14:creationId xmlns:p14="http://schemas.microsoft.com/office/powerpoint/2010/main" val="42551122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501</Words>
  <Application>Microsoft Office PowerPoint</Application>
  <PresentationFormat>Širokoúhlá obrazovka</PresentationFormat>
  <Paragraphs>146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 Office</vt:lpstr>
      <vt:lpstr>MODUL II.   PROJEKTOVÉ ŘÍZENÍ metodou PRINCE2 V PROSTŘEDÍ MŠMT</vt:lpstr>
      <vt:lpstr> Cíle modulu II. </vt:lpstr>
      <vt:lpstr>Životní cyklus projektu</vt:lpstr>
      <vt:lpstr>Identifikace projektu</vt:lpstr>
      <vt:lpstr>Plán projektu podle PRINCE2</vt:lpstr>
      <vt:lpstr>Jak efektivně postupovat při tvorbě plánu</vt:lpstr>
      <vt:lpstr>Nejčastější chyby v plánování</vt:lpstr>
      <vt:lpstr>Charta projektu</vt:lpstr>
      <vt:lpstr> </vt:lpstr>
      <vt:lpstr>Prezentace aplikace PowerPoint</vt:lpstr>
      <vt:lpstr>Výstup projektu</vt:lpstr>
      <vt:lpstr>Cíl projektu:  CO?</vt:lpstr>
      <vt:lpstr>Přínos projektu: PROČ?</vt:lpstr>
      <vt:lpstr>Logframe – logický rámec projektu</vt:lpstr>
      <vt:lpstr>Logframe – logický rámec projektu</vt:lpstr>
      <vt:lpstr> SWOT analýza </vt:lpstr>
      <vt:lpstr> Smysl SWOT analýzy </vt:lpstr>
      <vt:lpstr> Pravidla pro tvorbu SWOT analýzy </vt:lpstr>
      <vt:lpstr> Strategie vyhodnocení SWOT analýzy </vt:lpstr>
      <vt:lpstr> SWOT analýza </vt:lpstr>
      <vt:lpstr> Jak komplexně popsat rozsah projektu? WBS! </vt:lpstr>
      <vt:lpstr> Pravidla  WBS </vt:lpstr>
      <vt:lpstr> Pravidla  WBS </vt:lpstr>
      <vt:lpstr> Jak zkontrolovat správnost WBS? </vt:lpstr>
      <vt:lpstr>Desatero moderace porady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Kykalová Miloslava</dc:creator>
  <cp:lastModifiedBy>Kykalová Miloslava</cp:lastModifiedBy>
  <cp:revision>124</cp:revision>
  <dcterms:created xsi:type="dcterms:W3CDTF">2017-06-01T07:06:08Z</dcterms:created>
  <dcterms:modified xsi:type="dcterms:W3CDTF">2019-03-22T10:01:59Z</dcterms:modified>
</cp:coreProperties>
</file>