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62" r:id="rId2"/>
    <p:sldId id="300" r:id="rId3"/>
    <p:sldId id="304" r:id="rId4"/>
    <p:sldId id="302" r:id="rId5"/>
    <p:sldId id="257" r:id="rId6"/>
    <p:sldId id="265" r:id="rId7"/>
    <p:sldId id="314" r:id="rId8"/>
    <p:sldId id="280" r:id="rId9"/>
    <p:sldId id="270" r:id="rId10"/>
    <p:sldId id="275" r:id="rId11"/>
    <p:sldId id="276" r:id="rId12"/>
    <p:sldId id="315" r:id="rId13"/>
    <p:sldId id="271" r:id="rId14"/>
    <p:sldId id="269" r:id="rId15"/>
    <p:sldId id="268" r:id="rId16"/>
    <p:sldId id="272" r:id="rId17"/>
    <p:sldId id="273" r:id="rId18"/>
    <p:sldId id="274" r:id="rId19"/>
    <p:sldId id="277" r:id="rId20"/>
    <p:sldId id="278" r:id="rId21"/>
    <p:sldId id="316" r:id="rId22"/>
    <p:sldId id="317" r:id="rId23"/>
    <p:sldId id="279" r:id="rId24"/>
    <p:sldId id="303" r:id="rId25"/>
    <p:sldId id="281" r:id="rId26"/>
    <p:sldId id="282" r:id="rId27"/>
    <p:sldId id="283" r:id="rId28"/>
    <p:sldId id="284" r:id="rId29"/>
    <p:sldId id="285" r:id="rId30"/>
    <p:sldId id="286" r:id="rId31"/>
    <p:sldId id="287" r:id="rId32"/>
    <p:sldId id="288" r:id="rId33"/>
    <p:sldId id="289" r:id="rId34"/>
    <p:sldId id="290" r:id="rId35"/>
    <p:sldId id="291" r:id="rId36"/>
    <p:sldId id="305" r:id="rId37"/>
    <p:sldId id="306" r:id="rId38"/>
    <p:sldId id="294" r:id="rId39"/>
    <p:sldId id="307" r:id="rId40"/>
    <p:sldId id="296" r:id="rId41"/>
    <p:sldId id="308" r:id="rId42"/>
    <p:sldId id="312" r:id="rId43"/>
    <p:sldId id="313" r:id="rId4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8D96"/>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660"/>
  </p:normalViewPr>
  <p:slideViewPr>
    <p:cSldViewPr snapToGrid="0">
      <p:cViewPr varScale="1">
        <p:scale>
          <a:sx n="104" d="100"/>
          <a:sy n="104" d="100"/>
        </p:scale>
        <p:origin x="618"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CB3095-6457-4F8A-A688-D7FFAAC28C6F}" type="datetimeFigureOut">
              <a:rPr lang="cs-CZ" smtClean="0"/>
              <a:t>26.02.2019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524EE1-04D6-4ACE-AC16-691FD60712D2}" type="slidenum">
              <a:rPr lang="cs-CZ" smtClean="0"/>
              <a:t>‹#›</a:t>
            </a:fld>
            <a:endParaRPr lang="cs-CZ"/>
          </a:p>
        </p:txBody>
      </p:sp>
    </p:spTree>
    <p:extLst>
      <p:ext uri="{BB962C8B-B14F-4D97-AF65-F5344CB8AC3E}">
        <p14:creationId xmlns:p14="http://schemas.microsoft.com/office/powerpoint/2010/main" val="795903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kern="1200" dirty="0">
                <a:solidFill>
                  <a:schemeClr val="tx1"/>
                </a:solidFill>
                <a:effectLst/>
                <a:latin typeface="+mn-lt"/>
                <a:ea typeface="+mn-ea"/>
                <a:cs typeface="+mn-cs"/>
              </a:rPr>
              <a:t>Strukturu PRINCE2 tvoří tzv. čtyři integrované prvky: principy, témata, procesy a přizpůsobování. Principy jsou základem, na kterém celá metodika stojí. Lze je označit za principy dobrého projektového řízení obecně. Na principech staví témata, které pomáhají řídit jednotlivé stránky projektu. Témata zas podporují procesy. Procesy PRINCE2 provází celý životný cyklus projektu od předprojektové přípravy až po schválení jeho ukončení. Každý proces je podporován několika tématy, každé téma podporuje několik procesů. Čtvrtým integrovaným prvkem PRINCE2 je její přizpůsobování potřebám projektu (</a:t>
            </a:r>
            <a:r>
              <a:rPr lang="cs-CZ" sz="1200" kern="1200" dirty="0" err="1">
                <a:solidFill>
                  <a:schemeClr val="tx1"/>
                </a:solidFill>
                <a:effectLst/>
                <a:latin typeface="+mn-lt"/>
                <a:ea typeface="+mn-ea"/>
                <a:cs typeface="+mn-cs"/>
              </a:rPr>
              <a:t>tailoring</a:t>
            </a:r>
            <a:r>
              <a:rPr lang="cs-CZ" sz="1200" kern="1200" dirty="0">
                <a:solidFill>
                  <a:schemeClr val="tx1"/>
                </a:solidFill>
                <a:effectLst/>
                <a:latin typeface="+mn-lt"/>
                <a:ea typeface="+mn-ea"/>
                <a:cs typeface="+mn-cs"/>
              </a:rPr>
              <a:t>). Obecně platí, že přizpůsobovat je možné vše kromě principů, za podmínky jejich dodržení. Kupříkladu počet řídicích etap (management </a:t>
            </a:r>
            <a:r>
              <a:rPr lang="cs-CZ" sz="1200" kern="1200" dirty="0" err="1">
                <a:solidFill>
                  <a:schemeClr val="tx1"/>
                </a:solidFill>
                <a:effectLst/>
                <a:latin typeface="+mn-lt"/>
                <a:ea typeface="+mn-ea"/>
                <a:cs typeface="+mn-cs"/>
              </a:rPr>
              <a:t>stages</a:t>
            </a:r>
            <a:r>
              <a:rPr lang="cs-CZ" sz="1200" kern="1200" dirty="0">
                <a:solidFill>
                  <a:schemeClr val="tx1"/>
                </a:solidFill>
                <a:effectLst/>
                <a:latin typeface="+mn-lt"/>
                <a:ea typeface="+mn-ea"/>
                <a:cs typeface="+mn-cs"/>
              </a:rPr>
              <a:t>) může být stanoven dle potřeb projektu, nicméně vždy musí být alespoň dvě – jedna na nastavení (iniciaci) projektu, druhá na dodání a ukončení. Projekt, který by měl pouze jednu řídicí etapu, by porušoval princip řízení po etapách (</a:t>
            </a:r>
            <a:r>
              <a:rPr lang="cs-CZ" sz="1200" kern="1200" dirty="0" err="1">
                <a:solidFill>
                  <a:schemeClr val="tx1"/>
                </a:solidFill>
                <a:effectLst/>
                <a:latin typeface="+mn-lt"/>
                <a:ea typeface="+mn-ea"/>
                <a:cs typeface="+mn-cs"/>
              </a:rPr>
              <a:t>manage</a:t>
            </a:r>
            <a:r>
              <a:rPr lang="cs-CZ" sz="1200" kern="1200" dirty="0">
                <a:solidFill>
                  <a:schemeClr val="tx1"/>
                </a:solidFill>
                <a:effectLst/>
                <a:latin typeface="+mn-lt"/>
                <a:ea typeface="+mn-ea"/>
                <a:cs typeface="+mn-cs"/>
              </a:rPr>
              <a:t> by </a:t>
            </a:r>
            <a:r>
              <a:rPr lang="cs-CZ" sz="1200" kern="1200" dirty="0" err="1">
                <a:solidFill>
                  <a:schemeClr val="tx1"/>
                </a:solidFill>
                <a:effectLst/>
                <a:latin typeface="+mn-lt"/>
                <a:ea typeface="+mn-ea"/>
                <a:cs typeface="+mn-cs"/>
              </a:rPr>
              <a:t>stages</a:t>
            </a:r>
            <a:r>
              <a:rPr lang="cs-CZ" sz="1200" kern="1200" dirty="0">
                <a:solidFill>
                  <a:schemeClr val="tx1"/>
                </a:solidFill>
                <a:effectLst/>
                <a:latin typeface="+mn-lt"/>
                <a:ea typeface="+mn-ea"/>
                <a:cs typeface="+mn-cs"/>
              </a:rPr>
              <a:t>), a tedy by nebyl řízen podle PRINCE2. Způsob, kterým do sebe jednotlivé prvky PRINCE2 zapadají, znázorňuje obrázek 1.</a:t>
            </a:r>
          </a:p>
          <a:p>
            <a:endParaRPr lang="cs-CZ" dirty="0"/>
          </a:p>
        </p:txBody>
      </p:sp>
      <p:sp>
        <p:nvSpPr>
          <p:cNvPr id="4" name="Zástupný symbol pro číslo snímku 3"/>
          <p:cNvSpPr>
            <a:spLocks noGrp="1"/>
          </p:cNvSpPr>
          <p:nvPr>
            <p:ph type="sldNum" sz="quarter" idx="10"/>
          </p:nvPr>
        </p:nvSpPr>
        <p:spPr/>
        <p:txBody>
          <a:bodyPr/>
          <a:lstStyle/>
          <a:p>
            <a:fld id="{BE524EE1-04D6-4ACE-AC16-691FD60712D2}" type="slidenum">
              <a:rPr lang="cs-CZ" smtClean="0"/>
              <a:t>14</a:t>
            </a:fld>
            <a:endParaRPr lang="cs-CZ"/>
          </a:p>
        </p:txBody>
      </p:sp>
    </p:spTree>
    <p:extLst>
      <p:ext uri="{BB962C8B-B14F-4D97-AF65-F5344CB8AC3E}">
        <p14:creationId xmlns:p14="http://schemas.microsoft.com/office/powerpoint/2010/main" val="34556300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dirty="0">
                <a:solidFill>
                  <a:schemeClr val="tx1"/>
                </a:solidFill>
                <a:effectLst/>
                <a:latin typeface="+mn-lt"/>
                <a:ea typeface="+mn-ea"/>
                <a:cs typeface="+mn-cs"/>
              </a:rPr>
              <a:t>Témata PRINCE2</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Metodika PRINCE2 definuje sedm témat. Každé z nich pomáhá řídit některou stránku projektu a odpovědět na klíčové otázky.</a:t>
            </a:r>
          </a:p>
          <a:p>
            <a:pPr lvl="0"/>
            <a:r>
              <a:rPr lang="cs-CZ" sz="1200" kern="1200" dirty="0">
                <a:solidFill>
                  <a:schemeClr val="tx1"/>
                </a:solidFill>
                <a:effectLst/>
                <a:latin typeface="+mn-lt"/>
                <a:ea typeface="+mn-ea"/>
                <a:cs typeface="+mn-cs"/>
              </a:rPr>
              <a:t>Business case čili zdůvodnění projektu (neboli v oficiální české terminologii PRINCE2 „obchodní případ“) odpovídá na otázky: Proč bychom měli daný projekt dělat? Jaký má smysl?</a:t>
            </a:r>
          </a:p>
          <a:p>
            <a:pPr lvl="0"/>
            <a:r>
              <a:rPr lang="cs-CZ" sz="1200" kern="1200" dirty="0">
                <a:solidFill>
                  <a:schemeClr val="tx1"/>
                </a:solidFill>
                <a:effectLst/>
                <a:latin typeface="+mn-lt"/>
                <a:ea typeface="+mn-ea"/>
                <a:cs typeface="+mn-cs"/>
              </a:rPr>
              <a:t>Organizace definuje, kdo je za co odpovědný, jak vnitřně uspořádat řídicí tým projektu, jaké role by v něm měli vystupovat, jaká práva a povinnosti by měli mít.</a:t>
            </a:r>
          </a:p>
          <a:p>
            <a:pPr lvl="0"/>
            <a:r>
              <a:rPr lang="cs-CZ" sz="1200" kern="1200" dirty="0">
                <a:solidFill>
                  <a:schemeClr val="tx1"/>
                </a:solidFill>
                <a:effectLst/>
                <a:latin typeface="+mn-lt"/>
                <a:ea typeface="+mn-ea"/>
                <a:cs typeface="+mn-cs"/>
              </a:rPr>
              <a:t>Kvalita dává odpovědi na otázky: Co máme dodat, aby to bylo kvalitní, tedy vhodné pro daný účel? Je to, co dodáváme, kvalitní?</a:t>
            </a:r>
          </a:p>
          <a:p>
            <a:pPr lvl="0"/>
            <a:r>
              <a:rPr lang="cs-CZ" sz="1200" kern="1200" dirty="0">
                <a:solidFill>
                  <a:schemeClr val="tx1"/>
                </a:solidFill>
                <a:effectLst/>
                <a:latin typeface="+mn-lt"/>
                <a:ea typeface="+mn-ea"/>
                <a:cs typeface="+mn-cs"/>
              </a:rPr>
              <a:t>Plány řeší otázky: Jak to udělat, kdy, za kolik, kým? Jak vytvořit plán a co by měl obsahovat?</a:t>
            </a:r>
          </a:p>
          <a:p>
            <a:pPr lvl="0"/>
            <a:r>
              <a:rPr lang="cs-CZ" sz="1200" kern="1200" dirty="0">
                <a:solidFill>
                  <a:schemeClr val="tx1"/>
                </a:solidFill>
                <a:effectLst/>
                <a:latin typeface="+mn-lt"/>
                <a:ea typeface="+mn-ea"/>
                <a:cs typeface="+mn-cs"/>
              </a:rPr>
              <a:t>Plány jsou pro úspěch projektu potřebné, nicméně, jak již víme, jednou z klíčových črt každého projektu je nejistota. Takže, co když…? Na tuto otázku dává odpověď téma Riziko.</a:t>
            </a:r>
          </a:p>
          <a:p>
            <a:pPr lvl="0"/>
            <a:r>
              <a:rPr lang="cs-CZ" sz="1200" kern="1200" dirty="0">
                <a:solidFill>
                  <a:schemeClr val="tx1"/>
                </a:solidFill>
                <a:effectLst/>
                <a:latin typeface="+mn-lt"/>
                <a:ea typeface="+mn-ea"/>
                <a:cs typeface="+mn-cs"/>
              </a:rPr>
              <a:t>Další klíčovou črtou projektu je změna. Každým projektem se mají dosáhnout nějaké změny – a je vysoce nepravděpodobné, že samotný projekt proběhne beze změn oproti původnímu zadání. Otázkou tedy není, jestli změny budou, ale jak je efektivně řídit. O tom a také o řízení konfigurace je téma Změna.</a:t>
            </a:r>
          </a:p>
          <a:p>
            <a:pPr lvl="0"/>
            <a:r>
              <a:rPr lang="cs-CZ" sz="1200" kern="1200" dirty="0">
                <a:solidFill>
                  <a:schemeClr val="tx1"/>
                </a:solidFill>
                <a:effectLst/>
                <a:latin typeface="+mn-lt"/>
                <a:ea typeface="+mn-ea"/>
                <a:cs typeface="+mn-cs"/>
              </a:rPr>
              <a:t>Postup neboli progres pomáhá najít odpovědi na otázky: Kde jsme? Kam směřujeme? Máme pokračovat?</a:t>
            </a:r>
          </a:p>
          <a:p>
            <a:endParaRPr lang="cs-CZ" dirty="0"/>
          </a:p>
        </p:txBody>
      </p:sp>
      <p:sp>
        <p:nvSpPr>
          <p:cNvPr id="4" name="Zástupný symbol pro číslo snímku 3"/>
          <p:cNvSpPr>
            <a:spLocks noGrp="1"/>
          </p:cNvSpPr>
          <p:nvPr>
            <p:ph type="sldNum" sz="quarter" idx="10"/>
          </p:nvPr>
        </p:nvSpPr>
        <p:spPr/>
        <p:txBody>
          <a:bodyPr/>
          <a:lstStyle/>
          <a:p>
            <a:fld id="{BE524EE1-04D6-4ACE-AC16-691FD60712D2}" type="slidenum">
              <a:rPr lang="cs-CZ" smtClean="0"/>
              <a:t>16</a:t>
            </a:fld>
            <a:endParaRPr lang="cs-CZ"/>
          </a:p>
        </p:txBody>
      </p:sp>
    </p:spTree>
    <p:extLst>
      <p:ext uri="{BB962C8B-B14F-4D97-AF65-F5344CB8AC3E}">
        <p14:creationId xmlns:p14="http://schemas.microsoft.com/office/powerpoint/2010/main" val="3455932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kern="1200" dirty="0" err="1">
                <a:solidFill>
                  <a:schemeClr val="tx1"/>
                </a:solidFill>
                <a:effectLst/>
                <a:latin typeface="+mn-lt"/>
                <a:ea typeface="+mn-ea"/>
                <a:cs typeface="+mn-cs"/>
              </a:rPr>
              <a:t>rocesní</a:t>
            </a:r>
            <a:r>
              <a:rPr lang="cs-CZ" sz="1200" b="1" kern="1200" dirty="0">
                <a:solidFill>
                  <a:schemeClr val="tx1"/>
                </a:solidFill>
                <a:effectLst/>
                <a:latin typeface="+mn-lt"/>
                <a:ea typeface="+mn-ea"/>
                <a:cs typeface="+mn-cs"/>
              </a:rPr>
              <a:t> model PRINCE2</a:t>
            </a:r>
            <a:endParaRPr lang="cs-CZ" sz="1200" kern="1200" dirty="0">
              <a:solidFill>
                <a:schemeClr val="tx1"/>
              </a:solidFill>
              <a:effectLst/>
              <a:latin typeface="+mn-lt"/>
              <a:ea typeface="+mn-ea"/>
              <a:cs typeface="+mn-cs"/>
            </a:endParaRPr>
          </a:p>
          <a:p>
            <a:r>
              <a:rPr lang="cs-CZ" sz="1200" kern="1200" dirty="0">
                <a:solidFill>
                  <a:schemeClr val="tx1"/>
                </a:solidFill>
                <a:effectLst/>
                <a:latin typeface="+mn-lt"/>
                <a:ea typeface="+mn-ea"/>
                <a:cs typeface="+mn-cs"/>
              </a:rPr>
              <a:t>Procesy, kterých je také sedm, nás doprovázejí celým životním cyklem projektu, od jeho zahájení neboli předprojektové přípravy až po schválení jeho ukončení. V každé etapě projektu probíhá několik procesů a většina procesů se v průběhu projektu opakuje. Kupříkladu na řízení každé etapy je možné použít stejnojmenný proces, v každé dodávací etapě běží proces řízení dodání produktů, každou etapu je potřebné vyhodnotit a naplánovat tu následující. </a:t>
            </a:r>
            <a:endParaRPr lang="cs-CZ" dirty="0"/>
          </a:p>
        </p:txBody>
      </p:sp>
      <p:sp>
        <p:nvSpPr>
          <p:cNvPr id="4" name="Zástupný symbol pro číslo snímku 3"/>
          <p:cNvSpPr>
            <a:spLocks noGrp="1"/>
          </p:cNvSpPr>
          <p:nvPr>
            <p:ph type="sldNum" sz="quarter" idx="10"/>
          </p:nvPr>
        </p:nvSpPr>
        <p:spPr/>
        <p:txBody>
          <a:bodyPr/>
          <a:lstStyle/>
          <a:p>
            <a:fld id="{BE524EE1-04D6-4ACE-AC16-691FD60712D2}" type="slidenum">
              <a:rPr lang="cs-CZ" smtClean="0"/>
              <a:t>17</a:t>
            </a:fld>
            <a:endParaRPr lang="cs-CZ"/>
          </a:p>
        </p:txBody>
      </p:sp>
    </p:spTree>
    <p:extLst>
      <p:ext uri="{BB962C8B-B14F-4D97-AF65-F5344CB8AC3E}">
        <p14:creationId xmlns:p14="http://schemas.microsoft.com/office/powerpoint/2010/main" val="8600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kern="1200" dirty="0">
                <a:solidFill>
                  <a:schemeClr val="tx1"/>
                </a:solidFill>
                <a:effectLst/>
                <a:latin typeface="+mn-lt"/>
                <a:ea typeface="+mn-ea"/>
                <a:cs typeface="+mn-cs"/>
              </a:rPr>
              <a:t>Procesy jsou podporovány jednotlivými tématy. Jedná se tedy o podobné uspořádání jako u standardu PMI (vědomostní oblasti versus skupiny procesů). Nicméně PRINCE2 na rozdíl například od PMI PMBOK </a:t>
            </a:r>
            <a:r>
              <a:rPr lang="cs-CZ" sz="1200" kern="1200" dirty="0" err="1">
                <a:solidFill>
                  <a:schemeClr val="tx1"/>
                </a:solidFill>
                <a:effectLst/>
                <a:latin typeface="+mn-lt"/>
                <a:ea typeface="+mn-ea"/>
                <a:cs typeface="+mn-cs"/>
              </a:rPr>
              <a:t>Guide</a:t>
            </a:r>
            <a:r>
              <a:rPr lang="cs-CZ" sz="1200" kern="1200" dirty="0">
                <a:solidFill>
                  <a:schemeClr val="tx1"/>
                </a:solidFill>
                <a:effectLst/>
                <a:latin typeface="+mn-lt"/>
                <a:ea typeface="+mn-ea"/>
                <a:cs typeface="+mn-cs"/>
              </a:rPr>
              <a:t> přesně definuje rozhraní mezi jednotlivými procesy a aktivitami (neboli </a:t>
            </a:r>
            <a:r>
              <a:rPr lang="cs-CZ" sz="1200" kern="1200" dirty="0" err="1">
                <a:solidFill>
                  <a:schemeClr val="tx1"/>
                </a:solidFill>
                <a:effectLst/>
                <a:latin typeface="+mn-lt"/>
                <a:ea typeface="+mn-ea"/>
                <a:cs typeface="+mn-cs"/>
              </a:rPr>
              <a:t>podprocesy</a:t>
            </a:r>
            <a:r>
              <a:rPr lang="cs-CZ" sz="1200" kern="1200" dirty="0">
                <a:solidFill>
                  <a:schemeClr val="tx1"/>
                </a:solidFill>
                <a:effectLst/>
                <a:latin typeface="+mn-lt"/>
                <a:ea typeface="+mn-ea"/>
                <a:cs typeface="+mn-cs"/>
              </a:rPr>
              <a:t>) a také role i odpovědnosti všech členů řídicího týmu projektu v jednotlivých aktivitách. Procesní model PRINCE2 má tři úrovně:</a:t>
            </a:r>
          </a:p>
          <a:p>
            <a:pPr lvl="0"/>
            <a:r>
              <a:rPr lang="cs-CZ" sz="1200" kern="1200" dirty="0">
                <a:solidFill>
                  <a:schemeClr val="tx1"/>
                </a:solidFill>
                <a:effectLst/>
                <a:latin typeface="+mn-lt"/>
                <a:ea typeface="+mn-ea"/>
                <a:cs typeface="+mn-cs"/>
              </a:rPr>
              <a:t>strategické řízení (</a:t>
            </a:r>
            <a:r>
              <a:rPr lang="cs-CZ" sz="1200" kern="1200" dirty="0" err="1">
                <a:solidFill>
                  <a:schemeClr val="tx1"/>
                </a:solidFill>
                <a:effectLst/>
                <a:latin typeface="+mn-lt"/>
                <a:ea typeface="+mn-ea"/>
                <a:cs typeface="+mn-cs"/>
              </a:rPr>
              <a:t>directing</a:t>
            </a:r>
            <a:r>
              <a:rPr lang="cs-CZ" sz="1200" kern="1200" dirty="0">
                <a:solidFill>
                  <a:schemeClr val="tx1"/>
                </a:solidFill>
                <a:effectLst/>
                <a:latin typeface="+mn-lt"/>
                <a:ea typeface="+mn-ea"/>
                <a:cs typeface="+mn-cs"/>
              </a:rPr>
              <a:t> neboli v oficiálním českém překladu směřování), za které odpovídá projektový výbor,</a:t>
            </a:r>
          </a:p>
          <a:p>
            <a:pPr lvl="0"/>
            <a:r>
              <a:rPr lang="cs-CZ" sz="1200" kern="1200" dirty="0">
                <a:solidFill>
                  <a:schemeClr val="tx1"/>
                </a:solidFill>
                <a:effectLst/>
                <a:latin typeface="+mn-lt"/>
                <a:ea typeface="+mn-ea"/>
                <a:cs typeface="+mn-cs"/>
              </a:rPr>
              <a:t>operativní řízení (</a:t>
            </a:r>
            <a:r>
              <a:rPr lang="cs-CZ" sz="1200" kern="1200" dirty="0" err="1">
                <a:solidFill>
                  <a:schemeClr val="tx1"/>
                </a:solidFill>
                <a:effectLst/>
                <a:latin typeface="+mn-lt"/>
                <a:ea typeface="+mn-ea"/>
                <a:cs typeface="+mn-cs"/>
              </a:rPr>
              <a:t>managing</a:t>
            </a:r>
            <a:r>
              <a:rPr lang="cs-CZ" sz="1200" kern="1200" dirty="0">
                <a:solidFill>
                  <a:schemeClr val="tx1"/>
                </a:solidFill>
                <a:effectLst/>
                <a:latin typeface="+mn-lt"/>
                <a:ea typeface="+mn-ea"/>
                <a:cs typeface="+mn-cs"/>
              </a:rPr>
              <a:t>), za které odpovídá projektový manažer,</a:t>
            </a:r>
          </a:p>
          <a:p>
            <a:pPr lvl="0"/>
            <a:r>
              <a:rPr lang="cs-CZ" sz="1200" kern="1200" dirty="0">
                <a:solidFill>
                  <a:schemeClr val="tx1"/>
                </a:solidFill>
                <a:effectLst/>
                <a:latin typeface="+mn-lt"/>
                <a:ea typeface="+mn-ea"/>
                <a:cs typeface="+mn-cs"/>
              </a:rPr>
              <a:t>dodávání (</a:t>
            </a:r>
            <a:r>
              <a:rPr lang="cs-CZ" sz="1200" kern="1200" dirty="0" err="1">
                <a:solidFill>
                  <a:schemeClr val="tx1"/>
                </a:solidFill>
                <a:effectLst/>
                <a:latin typeface="+mn-lt"/>
                <a:ea typeface="+mn-ea"/>
                <a:cs typeface="+mn-cs"/>
              </a:rPr>
              <a:t>delivering</a:t>
            </a:r>
            <a:r>
              <a:rPr lang="cs-CZ" sz="1200" kern="1200" dirty="0">
                <a:solidFill>
                  <a:schemeClr val="tx1"/>
                </a:solidFill>
                <a:effectLst/>
                <a:latin typeface="+mn-lt"/>
                <a:ea typeface="+mn-ea"/>
                <a:cs typeface="+mn-cs"/>
              </a:rPr>
              <a:t>), za které odpovídají týmoví manažeři neboli vedoucí.</a:t>
            </a:r>
          </a:p>
          <a:p>
            <a:r>
              <a:rPr lang="cs-CZ" sz="1200" kern="1200" dirty="0">
                <a:solidFill>
                  <a:schemeClr val="tx1"/>
                </a:solidFill>
                <a:effectLst/>
                <a:latin typeface="+mn-lt"/>
                <a:ea typeface="+mn-ea"/>
                <a:cs typeface="+mn-cs"/>
              </a:rPr>
              <a:t>Na závěr si ještě představme přehledové schéma (obr. 2). To znázorňuje, které úrovně řízení a jak se zapojují do řízení projektu v různých částech jeho životního cyklu a které procesy na to používají.</a:t>
            </a:r>
          </a:p>
          <a:p>
            <a:endParaRPr lang="cs-CZ" dirty="0"/>
          </a:p>
        </p:txBody>
      </p:sp>
      <p:sp>
        <p:nvSpPr>
          <p:cNvPr id="4" name="Zástupný symbol pro číslo snímku 3"/>
          <p:cNvSpPr>
            <a:spLocks noGrp="1"/>
          </p:cNvSpPr>
          <p:nvPr>
            <p:ph type="sldNum" sz="quarter" idx="10"/>
          </p:nvPr>
        </p:nvSpPr>
        <p:spPr/>
        <p:txBody>
          <a:bodyPr/>
          <a:lstStyle/>
          <a:p>
            <a:fld id="{BE524EE1-04D6-4ACE-AC16-691FD60712D2}" type="slidenum">
              <a:rPr lang="cs-CZ" smtClean="0"/>
              <a:t>18</a:t>
            </a:fld>
            <a:endParaRPr lang="cs-CZ"/>
          </a:p>
        </p:txBody>
      </p:sp>
    </p:spTree>
    <p:extLst>
      <p:ext uri="{BB962C8B-B14F-4D97-AF65-F5344CB8AC3E}">
        <p14:creationId xmlns:p14="http://schemas.microsoft.com/office/powerpoint/2010/main" val="26278936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b="1">
                <a:solidFill>
                  <a:srgbClr val="428D96"/>
                </a:solidFill>
              </a:defRPr>
            </a:lvl1pPr>
          </a:lstStyle>
          <a:p>
            <a:r>
              <a:rPr lang="cs-CZ" dirty="0"/>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Kliknutím lze upravit styl předlohy.</a:t>
            </a:r>
          </a:p>
        </p:txBody>
      </p:sp>
      <p:sp>
        <p:nvSpPr>
          <p:cNvPr id="4" name="Zástupný symbol pro datum 3"/>
          <p:cNvSpPr>
            <a:spLocks noGrp="1"/>
          </p:cNvSpPr>
          <p:nvPr>
            <p:ph type="dt" sz="half" idx="10"/>
          </p:nvPr>
        </p:nvSpPr>
        <p:spPr/>
        <p:txBody>
          <a:bodyPr/>
          <a:lstStyle/>
          <a:p>
            <a:fld id="{9325646C-41B4-4D83-A8B4-2AFEFCEA3381}" type="datetimeFigureOut">
              <a:rPr lang="cs-CZ" smtClean="0"/>
              <a:pPr/>
              <a:t>26.02.2019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5CA9B4-D6DE-4586-87F8-FDCCD79A2325}" type="slidenum">
              <a:rPr lang="cs-CZ" smtClean="0"/>
              <a:pPr/>
              <a:t>‹#›</a:t>
            </a:fld>
            <a:endParaRPr lang="cs-CZ"/>
          </a:p>
        </p:txBody>
      </p:sp>
      <p:pic>
        <p:nvPicPr>
          <p:cNvPr id="8" name="Obráze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00025" y="257239"/>
            <a:ext cx="3729469" cy="773049"/>
          </a:xfrm>
          <a:prstGeom prst="rect">
            <a:avLst/>
          </a:prstGeom>
        </p:spPr>
      </p:pic>
      <p:pic>
        <p:nvPicPr>
          <p:cNvPr id="11" name="Obrázek 10"/>
          <p:cNvPicPr>
            <a:picLocks noChangeAspect="1"/>
          </p:cNvPicPr>
          <p:nvPr userDrawn="1"/>
        </p:nvPicPr>
        <p:blipFill rotWithShape="1">
          <a:blip r:embed="rId3" cstate="print">
            <a:extLst>
              <a:ext uri="{28A0092B-C50C-407E-A947-70E740481C1C}">
                <a14:useLocalDpi xmlns:a14="http://schemas.microsoft.com/office/drawing/2010/main" val="0"/>
              </a:ext>
            </a:extLst>
          </a:blip>
          <a:srcRect b="13425"/>
          <a:stretch/>
        </p:blipFill>
        <p:spPr>
          <a:xfrm>
            <a:off x="4190567" y="206096"/>
            <a:ext cx="1733983" cy="803554"/>
          </a:xfrm>
          <a:prstGeom prst="rect">
            <a:avLst/>
          </a:prstGeom>
        </p:spPr>
      </p:pic>
    </p:spTree>
    <p:extLst>
      <p:ext uri="{BB962C8B-B14F-4D97-AF65-F5344CB8AC3E}">
        <p14:creationId xmlns:p14="http://schemas.microsoft.com/office/powerpoint/2010/main" val="1274147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325646C-41B4-4D83-A8B4-2AFEFCEA3381}" type="datetimeFigureOut">
              <a:rPr lang="cs-CZ" smtClean="0"/>
              <a:pPr/>
              <a:t>26.02.2019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5CA9B4-D6DE-4586-87F8-FDCCD79A2325}" type="slidenum">
              <a:rPr lang="cs-CZ" smtClean="0"/>
              <a:pPr/>
              <a:t>‹#›</a:t>
            </a:fld>
            <a:endParaRPr lang="cs-CZ"/>
          </a:p>
        </p:txBody>
      </p:sp>
    </p:spTree>
    <p:extLst>
      <p:ext uri="{BB962C8B-B14F-4D97-AF65-F5344CB8AC3E}">
        <p14:creationId xmlns:p14="http://schemas.microsoft.com/office/powerpoint/2010/main" val="566872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9325646C-41B4-4D83-A8B4-2AFEFCEA3381}" type="datetimeFigureOut">
              <a:rPr lang="cs-CZ" smtClean="0"/>
              <a:pPr/>
              <a:t>26.02.2019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5CA9B4-D6DE-4586-87F8-FDCCD79A2325}" type="slidenum">
              <a:rPr lang="cs-CZ" smtClean="0"/>
              <a:pPr/>
              <a:t>‹#›</a:t>
            </a:fld>
            <a:endParaRPr lang="cs-CZ"/>
          </a:p>
        </p:txBody>
      </p:sp>
    </p:spTree>
    <p:extLst>
      <p:ext uri="{BB962C8B-B14F-4D97-AF65-F5344CB8AC3E}">
        <p14:creationId xmlns:p14="http://schemas.microsoft.com/office/powerpoint/2010/main" val="456516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pic>
        <p:nvPicPr>
          <p:cNvPr id="8" name="Obrázek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 y="-10191"/>
            <a:ext cx="4957762" cy="1082539"/>
          </a:xfrm>
          <a:prstGeom prst="rect">
            <a:avLst/>
          </a:prstGeom>
        </p:spPr>
      </p:pic>
      <p:sp>
        <p:nvSpPr>
          <p:cNvPr id="2" name="Nadpis 1"/>
          <p:cNvSpPr>
            <a:spLocks noGrp="1"/>
          </p:cNvSpPr>
          <p:nvPr>
            <p:ph type="title"/>
          </p:nvPr>
        </p:nvSpPr>
        <p:spPr>
          <a:xfrm>
            <a:off x="838200" y="983456"/>
            <a:ext cx="10515600" cy="1325563"/>
          </a:xfrm>
        </p:spPr>
        <p:txBody>
          <a:bodyPr/>
          <a:lstStyle>
            <a:lvl1pPr>
              <a:defRPr sz="3600" b="1">
                <a:solidFill>
                  <a:srgbClr val="428D96"/>
                </a:solidFill>
                <a:latin typeface="+mn-lt"/>
              </a:defRPr>
            </a:lvl1pPr>
          </a:lstStyle>
          <a:p>
            <a:r>
              <a:rPr lang="cs-CZ" dirty="0"/>
              <a:t>Kliknutím lze upravit styl.</a:t>
            </a:r>
          </a:p>
        </p:txBody>
      </p:sp>
      <p:sp>
        <p:nvSpPr>
          <p:cNvPr id="3" name="Zástupný symbol pro obsah 2"/>
          <p:cNvSpPr>
            <a:spLocks noGrp="1"/>
          </p:cNvSpPr>
          <p:nvPr>
            <p:ph idx="1"/>
          </p:nvPr>
        </p:nvSpPr>
        <p:spPr/>
        <p:txBody>
          <a:bodyPr/>
          <a:lstStyle>
            <a:lvl1pPr>
              <a:defRPr sz="2400" b="1"/>
            </a:lvl1pPr>
            <a:lvl2pPr>
              <a:defRPr b="1"/>
            </a:lvl2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10"/>
          </p:nvPr>
        </p:nvSpPr>
        <p:spPr/>
        <p:txBody>
          <a:bodyPr/>
          <a:lstStyle/>
          <a:p>
            <a:fld id="{9325646C-41B4-4D83-A8B4-2AFEFCEA3381}" type="datetimeFigureOut">
              <a:rPr lang="cs-CZ" smtClean="0"/>
              <a:pPr/>
              <a:t>26.02.2019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5CA9B4-D6DE-4586-87F8-FDCCD79A2325}" type="slidenum">
              <a:rPr lang="cs-CZ" smtClean="0"/>
              <a:pPr/>
              <a:t>‹#›</a:t>
            </a:fld>
            <a:endParaRPr lang="cs-CZ"/>
          </a:p>
        </p:txBody>
      </p:sp>
      <p:sp>
        <p:nvSpPr>
          <p:cNvPr id="11" name="TextovéPole 10"/>
          <p:cNvSpPr txBox="1"/>
          <p:nvPr userDrawn="1"/>
        </p:nvSpPr>
        <p:spPr>
          <a:xfrm>
            <a:off x="1" y="6522100"/>
            <a:ext cx="12192000" cy="338554"/>
          </a:xfrm>
          <a:prstGeom prst="rect">
            <a:avLst/>
          </a:prstGeom>
          <a:solidFill>
            <a:srgbClr val="428D96"/>
          </a:solidFill>
        </p:spPr>
        <p:txBody>
          <a:bodyPr wrap="square" rtlCol="0">
            <a:spAutoFit/>
          </a:bodyPr>
          <a:lstStyle/>
          <a:p>
            <a:r>
              <a:rPr lang="cs-CZ" sz="1600" dirty="0">
                <a:solidFill>
                  <a:schemeClr val="bg1"/>
                </a:solidFill>
              </a:rPr>
              <a:t>                                                                                                                                                                                                                                             </a:t>
            </a:r>
            <a:r>
              <a:rPr lang="cs-CZ" sz="1400" b="1" dirty="0">
                <a:solidFill>
                  <a:schemeClr val="bg1"/>
                </a:solidFill>
              </a:rPr>
              <a:t>www.msmt.cz</a:t>
            </a:r>
          </a:p>
        </p:txBody>
      </p:sp>
    </p:spTree>
    <p:extLst>
      <p:ext uri="{BB962C8B-B14F-4D97-AF65-F5344CB8AC3E}">
        <p14:creationId xmlns:p14="http://schemas.microsoft.com/office/powerpoint/2010/main" val="2748519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9325646C-41B4-4D83-A8B4-2AFEFCEA3381}" type="datetimeFigureOut">
              <a:rPr lang="cs-CZ" smtClean="0"/>
              <a:pPr/>
              <a:t>26.02.2019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35CA9B4-D6DE-4586-87F8-FDCCD79A2325}" type="slidenum">
              <a:rPr lang="cs-CZ" smtClean="0"/>
              <a:pPr/>
              <a:t>‹#›</a:t>
            </a:fld>
            <a:endParaRPr lang="cs-CZ"/>
          </a:p>
        </p:txBody>
      </p:sp>
    </p:spTree>
    <p:extLst>
      <p:ext uri="{BB962C8B-B14F-4D97-AF65-F5344CB8AC3E}">
        <p14:creationId xmlns:p14="http://schemas.microsoft.com/office/powerpoint/2010/main" val="1684062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9325646C-41B4-4D83-A8B4-2AFEFCEA3381}" type="datetimeFigureOut">
              <a:rPr lang="cs-CZ" smtClean="0"/>
              <a:pPr/>
              <a:t>26.02.2019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35CA9B4-D6DE-4586-87F8-FDCCD79A2325}" type="slidenum">
              <a:rPr lang="cs-CZ" smtClean="0"/>
              <a:pPr/>
              <a:t>‹#›</a:t>
            </a:fld>
            <a:endParaRPr lang="cs-CZ"/>
          </a:p>
        </p:txBody>
      </p:sp>
    </p:spTree>
    <p:extLst>
      <p:ext uri="{BB962C8B-B14F-4D97-AF65-F5344CB8AC3E}">
        <p14:creationId xmlns:p14="http://schemas.microsoft.com/office/powerpoint/2010/main" val="1034441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9325646C-41B4-4D83-A8B4-2AFEFCEA3381}" type="datetimeFigureOut">
              <a:rPr lang="cs-CZ" smtClean="0"/>
              <a:pPr/>
              <a:t>26.02.2019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35CA9B4-D6DE-4586-87F8-FDCCD79A2325}" type="slidenum">
              <a:rPr lang="cs-CZ" smtClean="0"/>
              <a:pPr/>
              <a:t>‹#›</a:t>
            </a:fld>
            <a:endParaRPr lang="cs-CZ"/>
          </a:p>
        </p:txBody>
      </p:sp>
    </p:spTree>
    <p:extLst>
      <p:ext uri="{BB962C8B-B14F-4D97-AF65-F5344CB8AC3E}">
        <p14:creationId xmlns:p14="http://schemas.microsoft.com/office/powerpoint/2010/main" val="1492236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9325646C-41B4-4D83-A8B4-2AFEFCEA3381}" type="datetimeFigureOut">
              <a:rPr lang="cs-CZ" smtClean="0"/>
              <a:pPr/>
              <a:t>26.02.2019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35CA9B4-D6DE-4586-87F8-FDCCD79A2325}" type="slidenum">
              <a:rPr lang="cs-CZ" smtClean="0"/>
              <a:pPr/>
              <a:t>‹#›</a:t>
            </a:fld>
            <a:endParaRPr lang="cs-CZ"/>
          </a:p>
        </p:txBody>
      </p:sp>
    </p:spTree>
    <p:extLst>
      <p:ext uri="{BB962C8B-B14F-4D97-AF65-F5344CB8AC3E}">
        <p14:creationId xmlns:p14="http://schemas.microsoft.com/office/powerpoint/2010/main" val="1974884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325646C-41B4-4D83-A8B4-2AFEFCEA3381}" type="datetimeFigureOut">
              <a:rPr lang="cs-CZ" smtClean="0"/>
              <a:pPr/>
              <a:t>26.02.2019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35CA9B4-D6DE-4586-87F8-FDCCD79A2325}" type="slidenum">
              <a:rPr lang="cs-CZ" smtClean="0"/>
              <a:pPr/>
              <a:t>‹#›</a:t>
            </a:fld>
            <a:endParaRPr lang="cs-CZ"/>
          </a:p>
        </p:txBody>
      </p:sp>
    </p:spTree>
    <p:extLst>
      <p:ext uri="{BB962C8B-B14F-4D97-AF65-F5344CB8AC3E}">
        <p14:creationId xmlns:p14="http://schemas.microsoft.com/office/powerpoint/2010/main" val="3055301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9325646C-41B4-4D83-A8B4-2AFEFCEA3381}" type="datetimeFigureOut">
              <a:rPr lang="cs-CZ" smtClean="0"/>
              <a:pPr/>
              <a:t>26.02.2019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35CA9B4-D6DE-4586-87F8-FDCCD79A2325}" type="slidenum">
              <a:rPr lang="cs-CZ" smtClean="0"/>
              <a:pPr/>
              <a:t>‹#›</a:t>
            </a:fld>
            <a:endParaRPr lang="cs-CZ"/>
          </a:p>
        </p:txBody>
      </p:sp>
    </p:spTree>
    <p:extLst>
      <p:ext uri="{BB962C8B-B14F-4D97-AF65-F5344CB8AC3E}">
        <p14:creationId xmlns:p14="http://schemas.microsoft.com/office/powerpoint/2010/main" val="134138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9325646C-41B4-4D83-A8B4-2AFEFCEA3381}" type="datetimeFigureOut">
              <a:rPr lang="cs-CZ" smtClean="0"/>
              <a:pPr/>
              <a:t>26.02.2019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35CA9B4-D6DE-4586-87F8-FDCCD79A2325}" type="slidenum">
              <a:rPr lang="cs-CZ" smtClean="0"/>
              <a:pPr/>
              <a:t>‹#›</a:t>
            </a:fld>
            <a:endParaRPr lang="cs-CZ"/>
          </a:p>
        </p:txBody>
      </p:sp>
    </p:spTree>
    <p:extLst>
      <p:ext uri="{BB962C8B-B14F-4D97-AF65-F5344CB8AC3E}">
        <p14:creationId xmlns:p14="http://schemas.microsoft.com/office/powerpoint/2010/main" val="4172289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25646C-41B4-4D83-A8B4-2AFEFCEA3381}" type="datetimeFigureOut">
              <a:rPr lang="cs-CZ" smtClean="0"/>
              <a:pPr/>
              <a:t>26.02.2019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5CA9B4-D6DE-4586-87F8-FDCCD79A2325}" type="slidenum">
              <a:rPr lang="cs-CZ" smtClean="0"/>
              <a:pPr/>
              <a:t>‹#›</a:t>
            </a:fld>
            <a:endParaRPr lang="cs-CZ"/>
          </a:p>
        </p:txBody>
      </p:sp>
    </p:spTree>
    <p:extLst>
      <p:ext uri="{BB962C8B-B14F-4D97-AF65-F5344CB8AC3E}">
        <p14:creationId xmlns:p14="http://schemas.microsoft.com/office/powerpoint/2010/main" val="2953673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82599" y="3507345"/>
            <a:ext cx="9144000" cy="2387600"/>
          </a:xfrm>
        </p:spPr>
        <p:txBody>
          <a:bodyPr>
            <a:normAutofit fontScale="90000"/>
          </a:bodyPr>
          <a:lstStyle/>
          <a:p>
            <a:r>
              <a:rPr lang="cs-CZ" sz="4800" dirty="0">
                <a:latin typeface="+mn-lt"/>
              </a:rPr>
              <a:t>Projektová kancelář MŠMT </a:t>
            </a:r>
            <a:br>
              <a:rPr lang="cs-CZ" sz="4800" dirty="0">
                <a:latin typeface="+mn-lt"/>
              </a:rPr>
            </a:br>
            <a:r>
              <a:rPr lang="cs-CZ" sz="4800" dirty="0">
                <a:latin typeface="+mn-lt"/>
              </a:rPr>
              <a:t> Vás  zve na kurz</a:t>
            </a:r>
            <a:br>
              <a:rPr lang="cs-CZ" sz="4800" dirty="0">
                <a:latin typeface="+mn-lt"/>
              </a:rPr>
            </a:br>
            <a:br>
              <a:rPr lang="cs-CZ" sz="4800" dirty="0">
                <a:latin typeface="+mn-lt"/>
              </a:rPr>
            </a:br>
            <a:br>
              <a:rPr lang="cs-CZ" sz="4800" dirty="0">
                <a:latin typeface="+mn-lt"/>
              </a:rPr>
            </a:br>
            <a:r>
              <a:rPr lang="cs-CZ" sz="4800" dirty="0"/>
              <a:t>PROJEKTOVÉ ŘÍZENÍ metodou PRINCE2</a:t>
            </a:r>
            <a:br>
              <a:rPr lang="cs-CZ" sz="4800" dirty="0"/>
            </a:br>
            <a:r>
              <a:rPr lang="cs-CZ" sz="4800" dirty="0"/>
              <a:t>V PROSTŘEDÍ MŠMT</a:t>
            </a:r>
            <a:endParaRPr lang="cs-CZ" sz="4800" dirty="0">
              <a:latin typeface="+mn-lt"/>
            </a:endParaRPr>
          </a:p>
        </p:txBody>
      </p:sp>
    </p:spTree>
    <p:extLst>
      <p:ext uri="{BB962C8B-B14F-4D97-AF65-F5344CB8AC3E}">
        <p14:creationId xmlns:p14="http://schemas.microsoft.com/office/powerpoint/2010/main" val="3395549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Co je potřeba řídit?</a:t>
            </a:r>
          </a:p>
        </p:txBody>
      </p:sp>
      <p:sp>
        <p:nvSpPr>
          <p:cNvPr id="3" name="Zástupný symbol pro obsah 2"/>
          <p:cNvSpPr>
            <a:spLocks noGrp="1"/>
          </p:cNvSpPr>
          <p:nvPr>
            <p:ph idx="1"/>
          </p:nvPr>
        </p:nvSpPr>
        <p:spPr>
          <a:xfrm>
            <a:off x="1258330" y="1833863"/>
            <a:ext cx="10515600" cy="4351338"/>
          </a:xfrm>
        </p:spPr>
        <p:txBody>
          <a:bodyPr/>
          <a:lstStyle/>
          <a:p>
            <a:pPr marL="0" indent="0">
              <a:buNone/>
            </a:pPr>
            <a:endParaRPr lang="cs-CZ" dirty="0"/>
          </a:p>
          <a:p>
            <a:pPr marL="0" indent="0">
              <a:buNone/>
            </a:pPr>
            <a:r>
              <a:rPr lang="cs-CZ" dirty="0"/>
              <a:t>                           6 aspektů (parametrů) výkonnosti projektu</a:t>
            </a:r>
          </a:p>
          <a:p>
            <a:pPr marL="0" indent="0">
              <a:buNone/>
            </a:pPr>
            <a:endParaRPr lang="cs-CZ" dirty="0"/>
          </a:p>
        </p:txBody>
      </p:sp>
      <p:sp>
        <p:nvSpPr>
          <p:cNvPr id="4" name="Obdélník 3"/>
          <p:cNvSpPr/>
          <p:nvPr/>
        </p:nvSpPr>
        <p:spPr>
          <a:xfrm>
            <a:off x="1754660" y="3427102"/>
            <a:ext cx="2220097" cy="551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NÁKLADY</a:t>
            </a:r>
          </a:p>
        </p:txBody>
      </p:sp>
      <p:sp>
        <p:nvSpPr>
          <p:cNvPr id="5" name="Obdélník 4"/>
          <p:cNvSpPr/>
          <p:nvPr/>
        </p:nvSpPr>
        <p:spPr>
          <a:xfrm>
            <a:off x="4465940" y="3457597"/>
            <a:ext cx="2220096" cy="551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ČAS</a:t>
            </a:r>
          </a:p>
        </p:txBody>
      </p:sp>
      <p:sp>
        <p:nvSpPr>
          <p:cNvPr id="6" name="Obdélník 5"/>
          <p:cNvSpPr/>
          <p:nvPr/>
        </p:nvSpPr>
        <p:spPr>
          <a:xfrm>
            <a:off x="7224584" y="3457597"/>
            <a:ext cx="2281881" cy="551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ROZSAH</a:t>
            </a:r>
          </a:p>
        </p:txBody>
      </p:sp>
      <p:sp>
        <p:nvSpPr>
          <p:cNvPr id="7" name="Obdélník 6"/>
          <p:cNvSpPr/>
          <p:nvPr/>
        </p:nvSpPr>
        <p:spPr>
          <a:xfrm>
            <a:off x="1754660" y="4385941"/>
            <a:ext cx="2220097" cy="551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KVALITA</a:t>
            </a:r>
          </a:p>
        </p:txBody>
      </p:sp>
      <p:sp>
        <p:nvSpPr>
          <p:cNvPr id="8" name="Obdélník 7"/>
          <p:cNvSpPr/>
          <p:nvPr/>
        </p:nvSpPr>
        <p:spPr>
          <a:xfrm>
            <a:off x="4489622" y="4368046"/>
            <a:ext cx="2220096" cy="551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RIZIKO</a:t>
            </a:r>
          </a:p>
        </p:txBody>
      </p:sp>
      <p:sp>
        <p:nvSpPr>
          <p:cNvPr id="9" name="Obdélník 8"/>
          <p:cNvSpPr/>
          <p:nvPr/>
        </p:nvSpPr>
        <p:spPr>
          <a:xfrm>
            <a:off x="7224584" y="4385941"/>
            <a:ext cx="2281881" cy="5519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PŘÍNOSY</a:t>
            </a:r>
          </a:p>
        </p:txBody>
      </p:sp>
    </p:spTree>
    <p:extLst>
      <p:ext uri="{BB962C8B-B14F-4D97-AF65-F5344CB8AC3E}">
        <p14:creationId xmlns:p14="http://schemas.microsoft.com/office/powerpoint/2010/main" val="2428787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7"/>
            <a:ext cx="10515600" cy="622922"/>
          </a:xfrm>
        </p:spPr>
        <p:txBody>
          <a:bodyPr>
            <a:normAutofit/>
          </a:bodyPr>
          <a:lstStyle/>
          <a:p>
            <a:pPr algn="ctr"/>
            <a:r>
              <a:rPr lang="cs-CZ" sz="3200" dirty="0"/>
              <a:t>Proč PRINCE ? </a:t>
            </a:r>
          </a:p>
        </p:txBody>
      </p:sp>
      <p:sp>
        <p:nvSpPr>
          <p:cNvPr id="3" name="Zástupný symbol pro obsah 2"/>
          <p:cNvSpPr>
            <a:spLocks noGrp="1"/>
          </p:cNvSpPr>
          <p:nvPr>
            <p:ph idx="1"/>
          </p:nvPr>
        </p:nvSpPr>
        <p:spPr/>
        <p:txBody>
          <a:bodyPr/>
          <a:lstStyle/>
          <a:p>
            <a:pPr lvl="0"/>
            <a:r>
              <a:rPr lang="en-US" dirty="0" err="1"/>
              <a:t>prověřená</a:t>
            </a:r>
            <a:r>
              <a:rPr lang="en-US" dirty="0"/>
              <a:t> best-practice </a:t>
            </a:r>
            <a:r>
              <a:rPr lang="en-US" dirty="0" err="1"/>
              <a:t>metodika</a:t>
            </a:r>
            <a:endParaRPr lang="cs-CZ" dirty="0"/>
          </a:p>
          <a:p>
            <a:pPr lvl="0"/>
            <a:r>
              <a:rPr lang="en-US" dirty="0"/>
              <a:t>pro </a:t>
            </a:r>
            <a:r>
              <a:rPr lang="en-US" dirty="0" err="1"/>
              <a:t>všechny</a:t>
            </a:r>
            <a:r>
              <a:rPr lang="en-US" dirty="0"/>
              <a:t> </a:t>
            </a:r>
            <a:r>
              <a:rPr lang="en-US" dirty="0" err="1"/>
              <a:t>typy</a:t>
            </a:r>
            <a:r>
              <a:rPr lang="en-US" dirty="0"/>
              <a:t> </a:t>
            </a:r>
            <a:r>
              <a:rPr lang="en-US" dirty="0" err="1"/>
              <a:t>projektů</a:t>
            </a:r>
            <a:endParaRPr lang="cs-CZ" dirty="0"/>
          </a:p>
          <a:p>
            <a:pPr lvl="0"/>
            <a:r>
              <a:rPr lang="en-US" dirty="0" err="1"/>
              <a:t>jednotná</a:t>
            </a:r>
            <a:r>
              <a:rPr lang="en-US" dirty="0"/>
              <a:t> </a:t>
            </a:r>
            <a:r>
              <a:rPr lang="en-US" dirty="0" err="1"/>
              <a:t>terminologie</a:t>
            </a:r>
            <a:r>
              <a:rPr lang="en-US" dirty="0"/>
              <a:t> pro </a:t>
            </a:r>
            <a:r>
              <a:rPr lang="en-US" dirty="0" err="1"/>
              <a:t>všechny</a:t>
            </a:r>
            <a:r>
              <a:rPr lang="en-US" dirty="0"/>
              <a:t> </a:t>
            </a:r>
            <a:r>
              <a:rPr lang="en-US" dirty="0" err="1"/>
              <a:t>zúčastněné</a:t>
            </a:r>
            <a:endParaRPr lang="cs-CZ" dirty="0"/>
          </a:p>
          <a:p>
            <a:pPr lvl="0"/>
            <a:r>
              <a:rPr lang="en-US" dirty="0" err="1"/>
              <a:t>definice</a:t>
            </a:r>
            <a:r>
              <a:rPr lang="en-US" dirty="0"/>
              <a:t> </a:t>
            </a:r>
            <a:r>
              <a:rPr lang="en-US" dirty="0" err="1"/>
              <a:t>zodpovědností</a:t>
            </a:r>
            <a:r>
              <a:rPr lang="en-US" dirty="0"/>
              <a:t> na </a:t>
            </a:r>
            <a:r>
              <a:rPr lang="en-US" dirty="0" err="1"/>
              <a:t>projektu</a:t>
            </a:r>
            <a:endParaRPr lang="cs-CZ" dirty="0"/>
          </a:p>
          <a:p>
            <a:pPr lvl="0"/>
            <a:r>
              <a:rPr lang="en-US" dirty="0" err="1"/>
              <a:t>zaměření</a:t>
            </a:r>
            <a:r>
              <a:rPr lang="en-US" dirty="0"/>
              <a:t> na </a:t>
            </a:r>
            <a:r>
              <a:rPr lang="en-US" dirty="0" err="1"/>
              <a:t>produkty</a:t>
            </a:r>
            <a:r>
              <a:rPr lang="en-US" dirty="0"/>
              <a:t> = „co“ </a:t>
            </a:r>
            <a:r>
              <a:rPr lang="en-US" dirty="0" err="1"/>
              <a:t>projekt</a:t>
            </a:r>
            <a:r>
              <a:rPr lang="en-US" dirty="0"/>
              <a:t> </a:t>
            </a:r>
            <a:r>
              <a:rPr lang="en-US" dirty="0" err="1"/>
              <a:t>dodá</a:t>
            </a:r>
            <a:endParaRPr lang="cs-CZ" dirty="0"/>
          </a:p>
          <a:p>
            <a:pPr lvl="0"/>
            <a:r>
              <a:rPr lang="en-US" dirty="0"/>
              <a:t>PRINCE2® </a:t>
            </a:r>
            <a:r>
              <a:rPr lang="en-US" dirty="0" err="1"/>
              <a:t>plány</a:t>
            </a:r>
            <a:r>
              <a:rPr lang="en-US" dirty="0"/>
              <a:t> = </a:t>
            </a:r>
            <a:r>
              <a:rPr lang="en-US" dirty="0" err="1"/>
              <a:t>vycházejí</a:t>
            </a:r>
            <a:r>
              <a:rPr lang="en-US" dirty="0"/>
              <a:t> z </a:t>
            </a:r>
            <a:r>
              <a:rPr lang="en-US" dirty="0" err="1"/>
              <a:t>potřeb</a:t>
            </a:r>
            <a:r>
              <a:rPr lang="en-US" dirty="0"/>
              <a:t> </a:t>
            </a:r>
            <a:r>
              <a:rPr lang="en-US" dirty="0" err="1"/>
              <a:t>zúčastněných</a:t>
            </a:r>
            <a:endParaRPr lang="cs-CZ" dirty="0"/>
          </a:p>
          <a:p>
            <a:pPr lvl="0"/>
            <a:r>
              <a:rPr lang="en-US" dirty="0" err="1"/>
              <a:t>princip</a:t>
            </a:r>
            <a:r>
              <a:rPr lang="en-US" dirty="0"/>
              <a:t> „</a:t>
            </a:r>
            <a:r>
              <a:rPr lang="en-US" dirty="0" err="1"/>
              <a:t>Řízení</a:t>
            </a:r>
            <a:r>
              <a:rPr lang="en-US" dirty="0"/>
              <a:t> na </a:t>
            </a:r>
            <a:r>
              <a:rPr lang="en-US" dirty="0" err="1"/>
              <a:t>základě</a:t>
            </a:r>
            <a:r>
              <a:rPr lang="en-US" dirty="0"/>
              <a:t> </a:t>
            </a:r>
            <a:r>
              <a:rPr lang="en-US" dirty="0" err="1"/>
              <a:t>výjimky</a:t>
            </a:r>
            <a:r>
              <a:rPr lang="en-US" dirty="0"/>
              <a:t>“</a:t>
            </a:r>
            <a:endParaRPr lang="cs-CZ" dirty="0"/>
          </a:p>
          <a:p>
            <a:pPr lvl="0"/>
            <a:r>
              <a:rPr lang="en-US" dirty="0" err="1"/>
              <a:t>životaschopnost</a:t>
            </a:r>
            <a:r>
              <a:rPr lang="en-US" dirty="0"/>
              <a:t> </a:t>
            </a:r>
            <a:r>
              <a:rPr lang="en-US" dirty="0" err="1"/>
              <a:t>projektu</a:t>
            </a:r>
            <a:r>
              <a:rPr lang="en-US" dirty="0"/>
              <a:t>- </a:t>
            </a:r>
            <a:r>
              <a:rPr lang="en-US" dirty="0" err="1"/>
              <a:t>Obchodní</a:t>
            </a:r>
            <a:r>
              <a:rPr lang="en-US" dirty="0"/>
              <a:t> </a:t>
            </a:r>
            <a:r>
              <a:rPr lang="en-US" dirty="0" err="1"/>
              <a:t>případ</a:t>
            </a:r>
            <a:endParaRPr lang="cs-CZ" dirty="0"/>
          </a:p>
          <a:p>
            <a:pPr marL="0" indent="0">
              <a:buNone/>
            </a:pPr>
            <a:endParaRPr lang="cs-CZ" dirty="0"/>
          </a:p>
          <a:p>
            <a:endParaRPr lang="cs-CZ" dirty="0"/>
          </a:p>
        </p:txBody>
      </p:sp>
    </p:spTree>
    <p:extLst>
      <p:ext uri="{BB962C8B-B14F-4D97-AF65-F5344CB8AC3E}">
        <p14:creationId xmlns:p14="http://schemas.microsoft.com/office/powerpoint/2010/main" val="3470089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7"/>
            <a:ext cx="10515600" cy="622922"/>
          </a:xfrm>
        </p:spPr>
        <p:txBody>
          <a:bodyPr>
            <a:normAutofit/>
          </a:bodyPr>
          <a:lstStyle/>
          <a:p>
            <a:pPr algn="ctr"/>
            <a:r>
              <a:rPr lang="cs-CZ" sz="3200" dirty="0"/>
              <a:t>Proč projekty selhávají ? </a:t>
            </a:r>
          </a:p>
        </p:txBody>
      </p:sp>
      <p:sp>
        <p:nvSpPr>
          <p:cNvPr id="3" name="Zástupný symbol pro obsah 2"/>
          <p:cNvSpPr>
            <a:spLocks noGrp="1"/>
          </p:cNvSpPr>
          <p:nvPr>
            <p:ph idx="1"/>
          </p:nvPr>
        </p:nvSpPr>
        <p:spPr/>
        <p:txBody>
          <a:bodyPr/>
          <a:lstStyle/>
          <a:p>
            <a:pPr marL="0" lvl="0" indent="0">
              <a:buNone/>
            </a:pPr>
            <a:r>
              <a:rPr lang="cs-CZ" dirty="0">
                <a:solidFill>
                  <a:schemeClr val="accent4"/>
                </a:solidFill>
              </a:rPr>
              <a:t>Proč selhávají projekty</a:t>
            </a:r>
            <a:r>
              <a:rPr lang="en-US" dirty="0">
                <a:solidFill>
                  <a:schemeClr val="accent4"/>
                </a:solidFill>
              </a:rPr>
              <a:t>?</a:t>
            </a:r>
            <a:r>
              <a:rPr lang="cs-CZ" dirty="0">
                <a:solidFill>
                  <a:schemeClr val="accent4"/>
                </a:solidFill>
              </a:rPr>
              <a:t> Jaká je Vaše zkušenost z prostředí MŠMT?</a:t>
            </a:r>
          </a:p>
          <a:p>
            <a:pPr marL="0" lvl="0" indent="0">
              <a:buNone/>
            </a:pPr>
            <a:endParaRPr lang="cs-CZ" dirty="0">
              <a:solidFill>
                <a:schemeClr val="accent4"/>
              </a:solidFill>
            </a:endParaRPr>
          </a:p>
          <a:p>
            <a:pPr lvl="0"/>
            <a:r>
              <a:rPr lang="en-US" dirty="0" err="1"/>
              <a:t>nedostatečný</a:t>
            </a:r>
            <a:r>
              <a:rPr lang="en-US" dirty="0"/>
              <a:t> „leadership“</a:t>
            </a:r>
            <a:endParaRPr lang="cs-CZ" dirty="0"/>
          </a:p>
          <a:p>
            <a:pPr lvl="0"/>
            <a:r>
              <a:rPr lang="en-US" dirty="0" err="1"/>
              <a:t>nedostatek</a:t>
            </a:r>
            <a:r>
              <a:rPr lang="en-US" dirty="0"/>
              <a:t> </a:t>
            </a:r>
            <a:r>
              <a:rPr lang="en-US" dirty="0" err="1"/>
              <a:t>byznys</a:t>
            </a:r>
            <a:r>
              <a:rPr lang="en-US" dirty="0"/>
              <a:t> </a:t>
            </a:r>
            <a:r>
              <a:rPr lang="en-US" dirty="0" err="1"/>
              <a:t>důvodů</a:t>
            </a:r>
            <a:r>
              <a:rPr lang="en-US" dirty="0"/>
              <a:t> (</a:t>
            </a:r>
            <a:r>
              <a:rPr lang="en-US" dirty="0" err="1"/>
              <a:t>přínosy</a:t>
            </a:r>
            <a:r>
              <a:rPr lang="en-US" dirty="0"/>
              <a:t>)</a:t>
            </a:r>
            <a:endParaRPr lang="cs-CZ" dirty="0"/>
          </a:p>
          <a:p>
            <a:pPr lvl="0"/>
            <a:r>
              <a:rPr lang="en-US" dirty="0" err="1"/>
              <a:t>špatná</a:t>
            </a:r>
            <a:r>
              <a:rPr lang="en-US" dirty="0"/>
              <a:t> </a:t>
            </a:r>
            <a:r>
              <a:rPr lang="en-US" dirty="0" err="1"/>
              <a:t>definice</a:t>
            </a:r>
            <a:r>
              <a:rPr lang="en-US" dirty="0"/>
              <a:t> </a:t>
            </a:r>
            <a:r>
              <a:rPr lang="en-US" dirty="0" err="1"/>
              <a:t>odpovědnosti</a:t>
            </a:r>
            <a:endParaRPr lang="cs-CZ" dirty="0"/>
          </a:p>
          <a:p>
            <a:pPr lvl="0"/>
            <a:r>
              <a:rPr lang="cs-CZ" dirty="0"/>
              <a:t>š</a:t>
            </a:r>
            <a:r>
              <a:rPr lang="en-US" dirty="0" err="1"/>
              <a:t>patná</a:t>
            </a:r>
            <a:r>
              <a:rPr lang="en-US" dirty="0"/>
              <a:t> </a:t>
            </a:r>
            <a:r>
              <a:rPr lang="en-US" dirty="0" err="1"/>
              <a:t>definice</a:t>
            </a:r>
            <a:r>
              <a:rPr lang="en-US" dirty="0"/>
              <a:t> </a:t>
            </a:r>
            <a:r>
              <a:rPr lang="en-US" dirty="0" err="1"/>
              <a:t>kvality</a:t>
            </a:r>
            <a:endParaRPr lang="cs-CZ" dirty="0"/>
          </a:p>
          <a:p>
            <a:pPr lvl="0"/>
            <a:r>
              <a:rPr lang="en-US" dirty="0" err="1"/>
              <a:t>nedostatečné</a:t>
            </a:r>
            <a:r>
              <a:rPr lang="en-US" dirty="0"/>
              <a:t> / </a:t>
            </a:r>
            <a:r>
              <a:rPr lang="en-US" dirty="0" err="1"/>
              <a:t>nerealistické</a:t>
            </a:r>
            <a:r>
              <a:rPr lang="en-US" dirty="0"/>
              <a:t> </a:t>
            </a:r>
            <a:r>
              <a:rPr lang="en-US" dirty="0" err="1"/>
              <a:t>plánování</a:t>
            </a:r>
            <a:endParaRPr lang="cs-CZ" dirty="0"/>
          </a:p>
          <a:p>
            <a:endParaRPr lang="cs-CZ" dirty="0"/>
          </a:p>
        </p:txBody>
      </p:sp>
    </p:spTree>
    <p:extLst>
      <p:ext uri="{BB962C8B-B14F-4D97-AF65-F5344CB8AC3E}">
        <p14:creationId xmlns:p14="http://schemas.microsoft.com/office/powerpoint/2010/main" val="3725265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Projekty versus programy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958589298"/>
              </p:ext>
            </p:extLst>
          </p:nvPr>
        </p:nvGraphicFramePr>
        <p:xfrm>
          <a:off x="2446635" y="2309020"/>
          <a:ext cx="8142706" cy="3422893"/>
        </p:xfrm>
        <a:graphic>
          <a:graphicData uri="http://schemas.openxmlformats.org/drawingml/2006/table">
            <a:tbl>
              <a:tblPr firstRow="1" firstCol="1" lastRow="1" lastCol="1" bandRow="1" bandCol="1">
                <a:tableStyleId>{5C22544A-7EE6-4342-B048-85BDC9FD1C3A}</a:tableStyleId>
              </a:tblPr>
              <a:tblGrid>
                <a:gridCol w="4071353">
                  <a:extLst>
                    <a:ext uri="{9D8B030D-6E8A-4147-A177-3AD203B41FA5}">
                      <a16:colId xmlns:a16="http://schemas.microsoft.com/office/drawing/2014/main" val="20000"/>
                    </a:ext>
                  </a:extLst>
                </a:gridCol>
                <a:gridCol w="4071353">
                  <a:extLst>
                    <a:ext uri="{9D8B030D-6E8A-4147-A177-3AD203B41FA5}">
                      <a16:colId xmlns:a16="http://schemas.microsoft.com/office/drawing/2014/main" val="20001"/>
                    </a:ext>
                  </a:extLst>
                </a:gridCol>
              </a:tblGrid>
              <a:tr h="267032">
                <a:tc>
                  <a:txBody>
                    <a:bodyPr/>
                    <a:lstStyle/>
                    <a:p>
                      <a:pPr marL="45720">
                        <a:spcBef>
                          <a:spcPts val="25"/>
                        </a:spcBef>
                        <a:spcAft>
                          <a:spcPts val="0"/>
                        </a:spcAft>
                      </a:pPr>
                      <a:r>
                        <a:rPr lang="cs-CZ" sz="2000" b="0" noProof="0" dirty="0">
                          <a:effectLst/>
                        </a:rPr>
                        <a:t>Projekty</a:t>
                      </a:r>
                      <a:endParaRPr lang="cs-CZ" sz="2000" b="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6355">
                        <a:spcBef>
                          <a:spcPts val="25"/>
                        </a:spcBef>
                        <a:spcAft>
                          <a:spcPts val="0"/>
                        </a:spcAft>
                      </a:pPr>
                      <a:r>
                        <a:rPr lang="cs-CZ" sz="2000" b="0" noProof="0" dirty="0">
                          <a:effectLst/>
                        </a:rPr>
                        <a:t>Programy</a:t>
                      </a:r>
                      <a:endParaRPr lang="cs-CZ" sz="2000" b="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0"/>
                  </a:ext>
                </a:extLst>
              </a:tr>
              <a:tr h="454309">
                <a:tc>
                  <a:txBody>
                    <a:bodyPr/>
                    <a:lstStyle/>
                    <a:p>
                      <a:pPr marL="45720">
                        <a:spcBef>
                          <a:spcPts val="120"/>
                        </a:spcBef>
                        <a:spcAft>
                          <a:spcPts val="0"/>
                        </a:spcAft>
                      </a:pPr>
                      <a:r>
                        <a:rPr lang="cs-CZ" sz="1800" noProof="0" dirty="0">
                          <a:effectLst/>
                        </a:rPr>
                        <a:t>Řízeny  výstupy</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6355">
                        <a:lnSpc>
                          <a:spcPct val="103000"/>
                        </a:lnSpc>
                        <a:spcBef>
                          <a:spcPts val="120"/>
                        </a:spcBef>
                        <a:spcAft>
                          <a:spcPts val="0"/>
                        </a:spcAft>
                      </a:pPr>
                      <a:r>
                        <a:rPr lang="cs-CZ" sz="1800" noProof="0" dirty="0">
                          <a:effectLst/>
                        </a:rPr>
                        <a:t>Orientovány na vizi „koncového stavu“</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1"/>
                  </a:ext>
                </a:extLst>
              </a:tr>
              <a:tr h="300991">
                <a:tc>
                  <a:txBody>
                    <a:bodyPr/>
                    <a:lstStyle/>
                    <a:p>
                      <a:pPr marL="45720">
                        <a:spcBef>
                          <a:spcPts val="170"/>
                        </a:spcBef>
                        <a:spcAft>
                          <a:spcPts val="0"/>
                        </a:spcAft>
                      </a:pPr>
                      <a:r>
                        <a:rPr lang="cs-CZ" sz="1800" noProof="0" dirty="0">
                          <a:effectLst/>
                        </a:rPr>
                        <a:t>Definován začátek a konec</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6355">
                        <a:spcBef>
                          <a:spcPts val="170"/>
                        </a:spcBef>
                        <a:spcAft>
                          <a:spcPts val="0"/>
                        </a:spcAft>
                      </a:pPr>
                      <a:r>
                        <a:rPr lang="cs-CZ" sz="1800" noProof="0" dirty="0">
                          <a:effectLst/>
                        </a:rPr>
                        <a:t>„Cesta“ není předem definována</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2"/>
                  </a:ext>
                </a:extLst>
              </a:tr>
              <a:tr h="526734">
                <a:tc>
                  <a:txBody>
                    <a:bodyPr/>
                    <a:lstStyle/>
                    <a:p>
                      <a:pPr marL="45720">
                        <a:spcBef>
                          <a:spcPts val="170"/>
                        </a:spcBef>
                        <a:spcAft>
                          <a:spcPts val="0"/>
                        </a:spcAft>
                      </a:pPr>
                      <a:r>
                        <a:rPr lang="cs-CZ" sz="1800" noProof="0" dirty="0">
                          <a:effectLst/>
                        </a:rPr>
                        <a:t>Omezeny výstupy</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6355">
                        <a:spcBef>
                          <a:spcPts val="170"/>
                        </a:spcBef>
                        <a:spcAft>
                          <a:spcPts val="0"/>
                        </a:spcAft>
                      </a:pPr>
                      <a:r>
                        <a:rPr lang="cs-CZ" sz="1800" noProof="0" dirty="0">
                          <a:effectLst/>
                        </a:rPr>
                        <a:t>Změna byznys možností</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3"/>
                  </a:ext>
                </a:extLst>
              </a:tr>
              <a:tr h="756240">
                <a:tc>
                  <a:txBody>
                    <a:bodyPr/>
                    <a:lstStyle/>
                    <a:p>
                      <a:pPr marL="45720">
                        <a:spcBef>
                          <a:spcPts val="170"/>
                        </a:spcBef>
                        <a:spcAft>
                          <a:spcPts val="0"/>
                        </a:spcAft>
                      </a:pPr>
                      <a:r>
                        <a:rPr lang="cs-CZ" sz="1800" noProof="0" dirty="0">
                          <a:effectLst/>
                        </a:rPr>
                        <a:t>Dodávka produktu</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6355" marR="48260">
                        <a:lnSpc>
                          <a:spcPct val="103000"/>
                        </a:lnSpc>
                        <a:spcBef>
                          <a:spcPts val="170"/>
                        </a:spcBef>
                        <a:spcAft>
                          <a:spcPts val="0"/>
                        </a:spcAft>
                      </a:pPr>
                      <a:r>
                        <a:rPr lang="cs-CZ" sz="1800" noProof="0" dirty="0">
                          <a:effectLst/>
                        </a:rPr>
                        <a:t>Koordinovaná dodávka výstupů- vč. projektů přímo nepřinášejících přínosy</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4"/>
                  </a:ext>
                </a:extLst>
              </a:tr>
              <a:tr h="526734">
                <a:tc>
                  <a:txBody>
                    <a:bodyPr/>
                    <a:lstStyle/>
                    <a:p>
                      <a:pPr marL="45720" marR="188595">
                        <a:lnSpc>
                          <a:spcPct val="103000"/>
                        </a:lnSpc>
                        <a:spcBef>
                          <a:spcPts val="170"/>
                        </a:spcBef>
                        <a:spcAft>
                          <a:spcPts val="0"/>
                        </a:spcAft>
                      </a:pPr>
                      <a:r>
                        <a:rPr lang="cs-CZ" sz="1800" noProof="0" dirty="0">
                          <a:effectLst/>
                        </a:rPr>
                        <a:t>Přínosy obvykle realizovány po ukončení projektu</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6355">
                        <a:lnSpc>
                          <a:spcPct val="103000"/>
                        </a:lnSpc>
                        <a:spcBef>
                          <a:spcPts val="170"/>
                        </a:spcBef>
                        <a:spcAft>
                          <a:spcPts val="0"/>
                        </a:spcAft>
                      </a:pPr>
                      <a:r>
                        <a:rPr lang="cs-CZ" sz="1800" noProof="0" dirty="0">
                          <a:effectLst/>
                        </a:rPr>
                        <a:t>Přínosy realizovány v rámci programu a také po programu</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5"/>
                  </a:ext>
                </a:extLst>
              </a:tr>
              <a:tr h="526734">
                <a:tc>
                  <a:txBody>
                    <a:bodyPr/>
                    <a:lstStyle/>
                    <a:p>
                      <a:pPr marL="45720">
                        <a:spcBef>
                          <a:spcPts val="170"/>
                        </a:spcBef>
                        <a:spcAft>
                          <a:spcPts val="0"/>
                        </a:spcAft>
                      </a:pPr>
                      <a:r>
                        <a:rPr lang="cs-CZ" sz="1800" noProof="0" dirty="0">
                          <a:effectLst/>
                        </a:rPr>
                        <a:t>Časově kratší</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6355">
                        <a:spcBef>
                          <a:spcPts val="170"/>
                        </a:spcBef>
                        <a:spcAft>
                          <a:spcPts val="0"/>
                        </a:spcAft>
                      </a:pPr>
                      <a:r>
                        <a:rPr lang="cs-CZ" sz="1800" noProof="0" dirty="0">
                          <a:effectLst/>
                        </a:rPr>
                        <a:t>Časově delší</a:t>
                      </a:r>
                      <a:endParaRPr lang="cs-CZ" sz="18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82533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842169"/>
          </a:xfrm>
        </p:spPr>
        <p:txBody>
          <a:bodyPr>
            <a:normAutofit fontScale="90000"/>
          </a:bodyPr>
          <a:lstStyle/>
          <a:p>
            <a:r>
              <a:rPr lang="cs-CZ" dirty="0"/>
              <a:t>Struktura PRINCE2: 7 principů; 7 témat; 7 procesů a prostředí </a:t>
            </a:r>
          </a:p>
        </p:txBody>
      </p:sp>
      <p:sp>
        <p:nvSpPr>
          <p:cNvPr id="3" name="Zástupný symbol pro obsah 2"/>
          <p:cNvSpPr>
            <a:spLocks noGrp="1"/>
          </p:cNvSpPr>
          <p:nvPr>
            <p:ph idx="1"/>
          </p:nvPr>
        </p:nvSpPr>
        <p:spPr/>
        <p:txBody>
          <a:bodyPr/>
          <a:lstStyle/>
          <a:p>
            <a:endParaRPr lang="cs-CZ" dirty="0"/>
          </a:p>
          <a:p>
            <a:endParaRPr lang="cs-CZ" dirty="0"/>
          </a:p>
          <a:p>
            <a:endParaRPr lang="cs-CZ" dirty="0"/>
          </a:p>
        </p:txBody>
      </p:sp>
      <p:pic>
        <p:nvPicPr>
          <p:cNvPr id="6" name="Obrázek 5"/>
          <p:cNvPicPr>
            <a:picLocks noChangeAspect="1"/>
          </p:cNvPicPr>
          <p:nvPr/>
        </p:nvPicPr>
        <p:blipFill>
          <a:blip r:embed="rId3"/>
          <a:stretch>
            <a:fillRect/>
          </a:stretch>
        </p:blipFill>
        <p:spPr>
          <a:xfrm>
            <a:off x="3352800" y="2143983"/>
            <a:ext cx="5486400" cy="3714621"/>
          </a:xfrm>
          <a:prstGeom prst="rect">
            <a:avLst/>
          </a:prstGeom>
        </p:spPr>
      </p:pic>
    </p:spTree>
    <p:extLst>
      <p:ext uri="{BB962C8B-B14F-4D97-AF65-F5344CB8AC3E}">
        <p14:creationId xmlns:p14="http://schemas.microsoft.com/office/powerpoint/2010/main" val="127453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7 principů metody PRINCE2</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9865648"/>
              </p:ext>
            </p:extLst>
          </p:nvPr>
        </p:nvGraphicFramePr>
        <p:xfrm>
          <a:off x="1795849" y="2043782"/>
          <a:ext cx="9363764" cy="4315388"/>
        </p:xfrm>
        <a:graphic>
          <a:graphicData uri="http://schemas.openxmlformats.org/drawingml/2006/table">
            <a:tbl>
              <a:tblPr firstRow="1" firstCol="1" lastRow="1" lastCol="1" bandRow="1" bandCol="1">
                <a:tableStyleId>{5C22544A-7EE6-4342-B048-85BDC9FD1C3A}</a:tableStyleId>
              </a:tblPr>
              <a:tblGrid>
                <a:gridCol w="3102675">
                  <a:extLst>
                    <a:ext uri="{9D8B030D-6E8A-4147-A177-3AD203B41FA5}">
                      <a16:colId xmlns:a16="http://schemas.microsoft.com/office/drawing/2014/main" val="20000"/>
                    </a:ext>
                  </a:extLst>
                </a:gridCol>
                <a:gridCol w="6261089">
                  <a:extLst>
                    <a:ext uri="{9D8B030D-6E8A-4147-A177-3AD203B41FA5}">
                      <a16:colId xmlns:a16="http://schemas.microsoft.com/office/drawing/2014/main" val="20001"/>
                    </a:ext>
                  </a:extLst>
                </a:gridCol>
              </a:tblGrid>
              <a:tr h="475095">
                <a:tc>
                  <a:txBody>
                    <a:bodyPr/>
                    <a:lstStyle/>
                    <a:p>
                      <a:pPr marL="41275">
                        <a:lnSpc>
                          <a:spcPct val="103000"/>
                        </a:lnSpc>
                        <a:spcBef>
                          <a:spcPts val="160"/>
                        </a:spcBef>
                        <a:spcAft>
                          <a:spcPts val="0"/>
                        </a:spcAft>
                      </a:pPr>
                      <a:r>
                        <a:rPr lang="cs-CZ" sz="1600" noProof="0" dirty="0">
                          <a:solidFill>
                            <a:schemeClr val="accent5">
                              <a:lumMod val="50000"/>
                            </a:schemeClr>
                          </a:solidFill>
                          <a:effectLst/>
                          <a:latin typeface="+mn-lt"/>
                          <a:ea typeface="+mn-ea"/>
                          <a:cs typeface="+mn-cs"/>
                        </a:rPr>
                        <a:t>Neustále </a:t>
                      </a:r>
                      <a:r>
                        <a:rPr lang="cs-CZ" sz="1600" baseline="0" noProof="0" dirty="0">
                          <a:solidFill>
                            <a:schemeClr val="accent5">
                              <a:lumMod val="50000"/>
                            </a:schemeClr>
                          </a:solidFill>
                          <a:effectLst/>
                          <a:latin typeface="+mn-lt"/>
                          <a:ea typeface="+mn-ea"/>
                          <a:cs typeface="+mn-cs"/>
                        </a:rPr>
                        <a:t>zdůvodňovat projekt </a:t>
                      </a:r>
                      <a:endParaRPr lang="cs-CZ" sz="1600" noProof="0" dirty="0">
                        <a:solidFill>
                          <a:schemeClr val="accent5">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275" marR="442595">
                        <a:lnSpc>
                          <a:spcPct val="103000"/>
                        </a:lnSpc>
                        <a:spcBef>
                          <a:spcPts val="160"/>
                        </a:spcBef>
                        <a:spcAft>
                          <a:spcPts val="0"/>
                        </a:spcAft>
                      </a:pPr>
                      <a:r>
                        <a:rPr lang="cs-CZ" sz="1600" noProof="0" dirty="0">
                          <a:effectLst/>
                        </a:rPr>
                        <a:t>PRINCE2® má kontinuáln</a:t>
                      </a:r>
                      <a:r>
                        <a:rPr lang="cs-CZ" sz="1600" baseline="0" noProof="0" dirty="0">
                          <a:effectLst/>
                        </a:rPr>
                        <a:t>í zdůvodňování / </a:t>
                      </a:r>
                      <a:r>
                        <a:rPr lang="cs-CZ" sz="1600" noProof="0" dirty="0">
                          <a:effectLst/>
                        </a:rPr>
                        <a:t>posuzování.</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0"/>
                  </a:ext>
                </a:extLst>
              </a:tr>
              <a:tr h="820828">
                <a:tc>
                  <a:txBody>
                    <a:bodyPr/>
                    <a:lstStyle/>
                    <a:p>
                      <a:pPr marL="41275">
                        <a:spcBef>
                          <a:spcPts val="160"/>
                        </a:spcBef>
                        <a:spcAft>
                          <a:spcPts val="0"/>
                        </a:spcAft>
                      </a:pPr>
                      <a:r>
                        <a:rPr lang="cs-CZ" sz="1600" noProof="0" dirty="0">
                          <a:solidFill>
                            <a:schemeClr val="accent5">
                              <a:lumMod val="50000"/>
                            </a:schemeClr>
                          </a:solidFill>
                          <a:effectLst/>
                        </a:rPr>
                        <a:t>Učit se ze zkušeností</a:t>
                      </a:r>
                      <a:endParaRPr lang="cs-CZ" sz="1600" noProof="0" dirty="0">
                        <a:solidFill>
                          <a:schemeClr val="accent5">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275" marR="41275">
                        <a:lnSpc>
                          <a:spcPct val="103000"/>
                        </a:lnSpc>
                        <a:spcBef>
                          <a:spcPts val="160"/>
                        </a:spcBef>
                        <a:spcAft>
                          <a:spcPts val="0"/>
                        </a:spcAft>
                      </a:pPr>
                      <a:r>
                        <a:rPr lang="cs-CZ" sz="1600" noProof="0" dirty="0">
                          <a:effectLst/>
                        </a:rPr>
                        <a:t>PRINCE2® projektové týmy se učí z předchozích zkušeností, ty jsou vyhledávány, zaznamenávány a v souladu s nimi týmy jednají po celou dobu projektu</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1"/>
                  </a:ext>
                </a:extLst>
              </a:tr>
              <a:tr h="820828">
                <a:tc>
                  <a:txBody>
                    <a:bodyPr/>
                    <a:lstStyle/>
                    <a:p>
                      <a:pPr marL="41275">
                        <a:lnSpc>
                          <a:spcPct val="103000"/>
                        </a:lnSpc>
                        <a:spcBef>
                          <a:spcPts val="160"/>
                        </a:spcBef>
                        <a:spcAft>
                          <a:spcPts val="0"/>
                        </a:spcAft>
                      </a:pPr>
                      <a:r>
                        <a:rPr lang="cs-CZ" sz="1600" noProof="0" dirty="0">
                          <a:solidFill>
                            <a:schemeClr val="accent5">
                              <a:lumMod val="50000"/>
                            </a:schemeClr>
                          </a:solidFill>
                          <a:effectLst/>
                        </a:rPr>
                        <a:t>Definovat role a odpovědnosti</a:t>
                      </a:r>
                      <a:endParaRPr lang="cs-CZ" sz="1600" noProof="0" dirty="0">
                        <a:solidFill>
                          <a:schemeClr val="accent5">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275" marR="137795">
                        <a:lnSpc>
                          <a:spcPct val="103000"/>
                        </a:lnSpc>
                        <a:spcBef>
                          <a:spcPts val="160"/>
                        </a:spcBef>
                        <a:spcAft>
                          <a:spcPts val="0"/>
                        </a:spcAft>
                      </a:pPr>
                      <a:r>
                        <a:rPr lang="cs-CZ" sz="1600" noProof="0" dirty="0">
                          <a:effectLst/>
                        </a:rPr>
                        <a:t>PRINCE2® projekty mají definovány a schváleny role a odpovědnosti v rámci organizační struktury tak, aby byly zapojeny zainteresované strany za byznys, uživatele i dodavatele.</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2"/>
                  </a:ext>
                </a:extLst>
              </a:tr>
              <a:tr h="410414">
                <a:tc>
                  <a:txBody>
                    <a:bodyPr/>
                    <a:lstStyle/>
                    <a:p>
                      <a:pPr marL="41275">
                        <a:spcBef>
                          <a:spcPts val="160"/>
                        </a:spcBef>
                        <a:spcAft>
                          <a:spcPts val="0"/>
                        </a:spcAft>
                      </a:pPr>
                      <a:r>
                        <a:rPr lang="cs-CZ" sz="1600" noProof="0" dirty="0">
                          <a:solidFill>
                            <a:schemeClr val="accent5">
                              <a:lumMod val="50000"/>
                            </a:schemeClr>
                          </a:solidFill>
                          <a:effectLst/>
                        </a:rPr>
                        <a:t>Řídit pomocí etap</a:t>
                      </a:r>
                      <a:endParaRPr lang="cs-CZ" sz="1600" noProof="0" dirty="0">
                        <a:solidFill>
                          <a:schemeClr val="accent5">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275" marR="41275">
                        <a:lnSpc>
                          <a:spcPct val="103000"/>
                        </a:lnSpc>
                        <a:spcBef>
                          <a:spcPts val="160"/>
                        </a:spcBef>
                        <a:spcAft>
                          <a:spcPts val="0"/>
                        </a:spcAft>
                      </a:pPr>
                      <a:r>
                        <a:rPr lang="cs-CZ" sz="1600" noProof="0" dirty="0">
                          <a:effectLst/>
                        </a:rPr>
                        <a:t>PRINCE2® projekt je plánován, monitorován a řízen na bázi postupných etap (</a:t>
                      </a:r>
                      <a:r>
                        <a:rPr lang="cs-CZ" sz="1600" noProof="0" dirty="0" err="1">
                          <a:effectLst/>
                        </a:rPr>
                        <a:t>stage</a:t>
                      </a:r>
                      <a:r>
                        <a:rPr lang="cs-CZ" sz="1600" noProof="0" dirty="0">
                          <a:effectLst/>
                        </a:rPr>
                        <a:t>-by-</a:t>
                      </a:r>
                      <a:r>
                        <a:rPr lang="cs-CZ" sz="1600" noProof="0" dirty="0" err="1">
                          <a:effectLst/>
                        </a:rPr>
                        <a:t>stage</a:t>
                      </a:r>
                      <a:r>
                        <a:rPr lang="cs-CZ" sz="1600" noProof="0" dirty="0">
                          <a:effectLst/>
                        </a:rPr>
                        <a:t>).</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3"/>
                  </a:ext>
                </a:extLst>
              </a:tr>
              <a:tr h="615621">
                <a:tc>
                  <a:txBody>
                    <a:bodyPr/>
                    <a:lstStyle/>
                    <a:p>
                      <a:pPr marL="41275">
                        <a:spcBef>
                          <a:spcPts val="160"/>
                        </a:spcBef>
                        <a:spcAft>
                          <a:spcPts val="0"/>
                        </a:spcAft>
                      </a:pPr>
                      <a:r>
                        <a:rPr lang="cs-CZ" sz="1600" noProof="0" dirty="0">
                          <a:solidFill>
                            <a:schemeClr val="accent5">
                              <a:lumMod val="50000"/>
                            </a:schemeClr>
                          </a:solidFill>
                          <a:effectLst/>
                        </a:rPr>
                        <a:t>Řídit na základě výjimky</a:t>
                      </a:r>
                      <a:endParaRPr lang="cs-CZ" sz="1600" noProof="0" dirty="0">
                        <a:solidFill>
                          <a:schemeClr val="accent5">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275" marR="99695">
                        <a:lnSpc>
                          <a:spcPct val="103000"/>
                        </a:lnSpc>
                        <a:spcBef>
                          <a:spcPts val="160"/>
                        </a:spcBef>
                        <a:spcAft>
                          <a:spcPts val="0"/>
                        </a:spcAft>
                      </a:pPr>
                      <a:r>
                        <a:rPr lang="cs-CZ" sz="1600" noProof="0" dirty="0">
                          <a:effectLst/>
                        </a:rPr>
                        <a:t>PRINCE2® projekt pomocí definovaných tolerancí pro každý z projektových cílů nastavuje limity delegovaných pravomocí.</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4"/>
                  </a:ext>
                </a:extLst>
              </a:tr>
              <a:tr h="475841">
                <a:tc>
                  <a:txBody>
                    <a:bodyPr/>
                    <a:lstStyle/>
                    <a:p>
                      <a:pPr marL="41275" marR="652780">
                        <a:lnSpc>
                          <a:spcPct val="103000"/>
                        </a:lnSpc>
                        <a:spcBef>
                          <a:spcPts val="160"/>
                        </a:spcBef>
                        <a:spcAft>
                          <a:spcPts val="0"/>
                        </a:spcAft>
                      </a:pPr>
                      <a:r>
                        <a:rPr lang="cs-CZ" sz="1600" noProof="0" dirty="0">
                          <a:solidFill>
                            <a:schemeClr val="accent5">
                              <a:lumMod val="50000"/>
                            </a:schemeClr>
                          </a:solidFill>
                          <a:effectLst/>
                        </a:rPr>
                        <a:t>Zaměřit se na produkty</a:t>
                      </a:r>
                      <a:endParaRPr lang="cs-CZ" sz="1600" noProof="0" dirty="0">
                        <a:solidFill>
                          <a:schemeClr val="accent5">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275" marR="333375">
                        <a:lnSpc>
                          <a:spcPct val="103000"/>
                        </a:lnSpc>
                        <a:spcBef>
                          <a:spcPts val="160"/>
                        </a:spcBef>
                        <a:spcAft>
                          <a:spcPts val="0"/>
                        </a:spcAft>
                      </a:pPr>
                      <a:r>
                        <a:rPr lang="cs-CZ" sz="1600" noProof="0" dirty="0">
                          <a:effectLst/>
                        </a:rPr>
                        <a:t>PRINCE2® projekt se zaměřuje na definici a dodávku produktů.</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5"/>
                  </a:ext>
                </a:extLst>
              </a:tr>
              <a:tr h="615621">
                <a:tc>
                  <a:txBody>
                    <a:bodyPr/>
                    <a:lstStyle/>
                    <a:p>
                      <a:pPr marL="41275">
                        <a:lnSpc>
                          <a:spcPct val="103000"/>
                        </a:lnSpc>
                        <a:spcBef>
                          <a:spcPts val="160"/>
                        </a:spcBef>
                        <a:spcAft>
                          <a:spcPts val="0"/>
                        </a:spcAft>
                      </a:pPr>
                      <a:r>
                        <a:rPr lang="cs-CZ" sz="1600" noProof="0">
                          <a:solidFill>
                            <a:schemeClr val="accent5">
                              <a:lumMod val="50000"/>
                            </a:schemeClr>
                          </a:solidFill>
                          <a:effectLst/>
                        </a:rPr>
                        <a:t>Přizpůsobit se </a:t>
                      </a:r>
                      <a:r>
                        <a:rPr lang="cs-CZ" sz="1600" noProof="0" dirty="0">
                          <a:solidFill>
                            <a:schemeClr val="accent5">
                              <a:lumMod val="50000"/>
                            </a:schemeClr>
                          </a:solidFill>
                          <a:effectLst/>
                        </a:rPr>
                        <a:t>projektovému prostředí</a:t>
                      </a:r>
                      <a:endParaRPr lang="cs-CZ" sz="1600" noProof="0" dirty="0">
                        <a:solidFill>
                          <a:schemeClr val="accent5">
                            <a:lumMod val="50000"/>
                          </a:schemeClr>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275">
                        <a:lnSpc>
                          <a:spcPct val="103000"/>
                        </a:lnSpc>
                        <a:spcBef>
                          <a:spcPts val="160"/>
                        </a:spcBef>
                        <a:spcAft>
                          <a:spcPts val="0"/>
                        </a:spcAft>
                      </a:pPr>
                      <a:r>
                        <a:rPr lang="cs-CZ" sz="1600" noProof="0" dirty="0">
                          <a:effectLst/>
                        </a:rPr>
                        <a:t>PRINCE2® může být přizpůsoben tak, aby vyhovoval projektovému prostředí, velikosti, komplexnosti, důležitosti i rizikovosti.</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513469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7 témat metody PRINCE2</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449430696"/>
              </p:ext>
            </p:extLst>
          </p:nvPr>
        </p:nvGraphicFramePr>
        <p:xfrm>
          <a:off x="1042219" y="2051221"/>
          <a:ext cx="10225548" cy="4294775"/>
        </p:xfrm>
        <a:graphic>
          <a:graphicData uri="http://schemas.openxmlformats.org/drawingml/2006/table">
            <a:tbl>
              <a:tblPr firstRow="1" firstCol="1" lastRow="1" lastCol="1" bandRow="1" bandCol="1">
                <a:tableStyleId>{5C22544A-7EE6-4342-B048-85BDC9FD1C3A}</a:tableStyleId>
              </a:tblPr>
              <a:tblGrid>
                <a:gridCol w="2533650">
                  <a:extLst>
                    <a:ext uri="{9D8B030D-6E8A-4147-A177-3AD203B41FA5}">
                      <a16:colId xmlns:a16="http://schemas.microsoft.com/office/drawing/2014/main" val="20000"/>
                    </a:ext>
                  </a:extLst>
                </a:gridCol>
                <a:gridCol w="5338538">
                  <a:extLst>
                    <a:ext uri="{9D8B030D-6E8A-4147-A177-3AD203B41FA5}">
                      <a16:colId xmlns:a16="http://schemas.microsoft.com/office/drawing/2014/main" val="20001"/>
                    </a:ext>
                  </a:extLst>
                </a:gridCol>
                <a:gridCol w="2353360">
                  <a:extLst>
                    <a:ext uri="{9D8B030D-6E8A-4147-A177-3AD203B41FA5}">
                      <a16:colId xmlns:a16="http://schemas.microsoft.com/office/drawing/2014/main" val="20002"/>
                    </a:ext>
                  </a:extLst>
                </a:gridCol>
              </a:tblGrid>
              <a:tr h="675438">
                <a:tc>
                  <a:txBody>
                    <a:bodyPr/>
                    <a:lstStyle/>
                    <a:p>
                      <a:pPr marL="50165" marR="245110">
                        <a:lnSpc>
                          <a:spcPct val="103000"/>
                        </a:lnSpc>
                        <a:spcBef>
                          <a:spcPts val="165"/>
                        </a:spcBef>
                        <a:spcAft>
                          <a:spcPts val="0"/>
                        </a:spcAft>
                      </a:pPr>
                      <a:r>
                        <a:rPr lang="cs-CZ" sz="1600" noProof="0" dirty="0">
                          <a:effectLst/>
                        </a:rPr>
                        <a:t>Obchodní případ</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marR="8255">
                        <a:lnSpc>
                          <a:spcPct val="103000"/>
                        </a:lnSpc>
                        <a:spcBef>
                          <a:spcPts val="165"/>
                        </a:spcBef>
                        <a:spcAft>
                          <a:spcPts val="0"/>
                        </a:spcAft>
                      </a:pPr>
                      <a:r>
                        <a:rPr lang="cs-CZ" sz="1600" noProof="0" dirty="0">
                          <a:effectLst/>
                        </a:rPr>
                        <a:t>Vytváří mechanismy pro posouzení, zda je projekt (a zůstává) žádoucí, životaschopný a dosažitelný jako prostředek pro rozhodování o pokračování investice.</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a:spcBef>
                          <a:spcPts val="165"/>
                        </a:spcBef>
                        <a:spcAft>
                          <a:spcPts val="0"/>
                        </a:spcAft>
                      </a:pPr>
                      <a:r>
                        <a:rPr lang="cs-CZ" sz="1600" noProof="0" dirty="0">
                          <a:effectLst/>
                        </a:rPr>
                        <a:t>Proč?</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0"/>
                  </a:ext>
                </a:extLst>
              </a:tr>
              <a:tr h="450292">
                <a:tc>
                  <a:txBody>
                    <a:bodyPr/>
                    <a:lstStyle/>
                    <a:p>
                      <a:pPr marL="50165">
                        <a:spcBef>
                          <a:spcPts val="165"/>
                        </a:spcBef>
                        <a:spcAft>
                          <a:spcPts val="0"/>
                        </a:spcAft>
                      </a:pPr>
                      <a:r>
                        <a:rPr lang="cs-CZ" sz="1600" noProof="0" dirty="0">
                          <a:effectLst/>
                        </a:rPr>
                        <a:t>Organizace</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marR="228600">
                        <a:lnSpc>
                          <a:spcPct val="103000"/>
                        </a:lnSpc>
                        <a:spcBef>
                          <a:spcPts val="165"/>
                        </a:spcBef>
                        <a:spcAft>
                          <a:spcPts val="0"/>
                        </a:spcAft>
                      </a:pPr>
                      <a:r>
                        <a:rPr lang="cs-CZ" sz="1600" noProof="0" dirty="0">
                          <a:effectLst/>
                        </a:rPr>
                        <a:t>Definuje</a:t>
                      </a:r>
                      <a:r>
                        <a:rPr lang="cs-CZ" sz="1600" spc="-115" noProof="0" dirty="0">
                          <a:effectLst/>
                        </a:rPr>
                        <a:t> </a:t>
                      </a:r>
                      <a:r>
                        <a:rPr lang="cs-CZ" sz="1600" noProof="0" dirty="0">
                          <a:effectLst/>
                        </a:rPr>
                        <a:t>a</a:t>
                      </a:r>
                      <a:r>
                        <a:rPr lang="cs-CZ" sz="1600" spc="-110" noProof="0" dirty="0">
                          <a:effectLst/>
                        </a:rPr>
                        <a:t> </a:t>
                      </a:r>
                      <a:r>
                        <a:rPr lang="cs-CZ" sz="1600" noProof="0" dirty="0">
                          <a:effectLst/>
                        </a:rPr>
                        <a:t>stanovuje</a:t>
                      </a:r>
                      <a:r>
                        <a:rPr lang="cs-CZ" sz="1600" spc="-105" noProof="0" dirty="0">
                          <a:effectLst/>
                        </a:rPr>
                        <a:t> </a:t>
                      </a:r>
                      <a:r>
                        <a:rPr lang="cs-CZ" sz="1600" noProof="0" dirty="0">
                          <a:effectLst/>
                        </a:rPr>
                        <a:t>strukturu</a:t>
                      </a:r>
                      <a:r>
                        <a:rPr lang="cs-CZ" sz="1600" spc="-100" noProof="0" dirty="0">
                          <a:effectLst/>
                        </a:rPr>
                        <a:t> </a:t>
                      </a:r>
                      <a:r>
                        <a:rPr lang="cs-CZ" sz="1600" noProof="0" dirty="0">
                          <a:effectLst/>
                        </a:rPr>
                        <a:t>odpovědnosti</a:t>
                      </a:r>
                      <a:r>
                        <a:rPr lang="cs-CZ" sz="1600" spc="-95" noProof="0" dirty="0">
                          <a:effectLst/>
                        </a:rPr>
                        <a:t> </a:t>
                      </a:r>
                      <a:r>
                        <a:rPr lang="cs-CZ" sz="1600" noProof="0" dirty="0">
                          <a:effectLst/>
                        </a:rPr>
                        <a:t>na projektu.</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a:spcBef>
                          <a:spcPts val="165"/>
                        </a:spcBef>
                        <a:spcAft>
                          <a:spcPts val="0"/>
                        </a:spcAft>
                      </a:pPr>
                      <a:r>
                        <a:rPr lang="cs-CZ" sz="1600" noProof="0" dirty="0">
                          <a:effectLst/>
                        </a:rPr>
                        <a:t>Kdo?</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1"/>
                  </a:ext>
                </a:extLst>
              </a:tr>
              <a:tr h="530496">
                <a:tc>
                  <a:txBody>
                    <a:bodyPr/>
                    <a:lstStyle/>
                    <a:p>
                      <a:pPr marL="50165">
                        <a:spcBef>
                          <a:spcPts val="165"/>
                        </a:spcBef>
                        <a:spcAft>
                          <a:spcPts val="0"/>
                        </a:spcAft>
                      </a:pPr>
                      <a:r>
                        <a:rPr lang="cs-CZ" sz="1600" noProof="0" dirty="0">
                          <a:effectLst/>
                        </a:rPr>
                        <a:t>Kvalita</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marR="219075">
                        <a:lnSpc>
                          <a:spcPct val="103000"/>
                        </a:lnSpc>
                        <a:spcBef>
                          <a:spcPts val="165"/>
                        </a:spcBef>
                        <a:spcAft>
                          <a:spcPts val="0"/>
                        </a:spcAft>
                      </a:pPr>
                      <a:r>
                        <a:rPr lang="cs-CZ" sz="1600" noProof="0" dirty="0">
                          <a:effectLst/>
                        </a:rPr>
                        <a:t>Definuje a nasazuje prostředky pro vytváření a ověřování produktů, které jsou vhodné pro daný účel.</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a:spcBef>
                          <a:spcPts val="165"/>
                        </a:spcBef>
                        <a:spcAft>
                          <a:spcPts val="0"/>
                        </a:spcAft>
                      </a:pPr>
                      <a:r>
                        <a:rPr lang="cs-CZ" sz="1600" noProof="0" dirty="0">
                          <a:effectLst/>
                        </a:rPr>
                        <a:t>Co?</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2"/>
                  </a:ext>
                </a:extLst>
              </a:tr>
              <a:tr h="594344">
                <a:tc>
                  <a:txBody>
                    <a:bodyPr/>
                    <a:lstStyle/>
                    <a:p>
                      <a:pPr marL="50165">
                        <a:spcBef>
                          <a:spcPts val="165"/>
                        </a:spcBef>
                        <a:spcAft>
                          <a:spcPts val="0"/>
                        </a:spcAft>
                      </a:pPr>
                      <a:r>
                        <a:rPr lang="cs-CZ" sz="1600" noProof="0" dirty="0">
                          <a:effectLst/>
                        </a:rPr>
                        <a:t>Plány</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marR="8255">
                        <a:lnSpc>
                          <a:spcPct val="103000"/>
                        </a:lnSpc>
                        <a:spcBef>
                          <a:spcPts val="165"/>
                        </a:spcBef>
                        <a:spcAft>
                          <a:spcPts val="0"/>
                        </a:spcAft>
                      </a:pPr>
                      <a:r>
                        <a:rPr lang="cs-CZ" sz="1600" noProof="0" dirty="0">
                          <a:effectLst/>
                        </a:rPr>
                        <a:t>Pro usnadnění komunikace a řízení způsobů dodávání produktů (kde a jak, kým, a odhad, kdy a kolik).</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marR="474980">
                        <a:lnSpc>
                          <a:spcPts val="1010"/>
                        </a:lnSpc>
                        <a:spcBef>
                          <a:spcPts val="15"/>
                        </a:spcBef>
                        <a:spcAft>
                          <a:spcPts val="0"/>
                        </a:spcAft>
                      </a:pPr>
                      <a:endParaRPr lang="cs-CZ" sz="1600" noProof="0" dirty="0">
                        <a:effectLst/>
                      </a:endParaRPr>
                    </a:p>
                    <a:p>
                      <a:pPr marL="50165" marR="474980">
                        <a:lnSpc>
                          <a:spcPts val="1010"/>
                        </a:lnSpc>
                        <a:spcBef>
                          <a:spcPts val="15"/>
                        </a:spcBef>
                        <a:spcAft>
                          <a:spcPts val="0"/>
                        </a:spcAft>
                      </a:pPr>
                      <a:r>
                        <a:rPr lang="cs-CZ" sz="1600" noProof="0" dirty="0">
                          <a:effectLst/>
                        </a:rPr>
                        <a:t>Jak? Kolik? Kdy?</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3"/>
                  </a:ext>
                </a:extLst>
              </a:tr>
              <a:tr h="450292">
                <a:tc>
                  <a:txBody>
                    <a:bodyPr/>
                    <a:lstStyle/>
                    <a:p>
                      <a:pPr marL="50165">
                        <a:spcBef>
                          <a:spcPts val="165"/>
                        </a:spcBef>
                        <a:spcAft>
                          <a:spcPts val="0"/>
                        </a:spcAft>
                      </a:pPr>
                      <a:r>
                        <a:rPr lang="cs-CZ" sz="1600" noProof="0" dirty="0">
                          <a:effectLst/>
                        </a:rPr>
                        <a:t>Riziko</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marR="8255">
                        <a:lnSpc>
                          <a:spcPct val="103000"/>
                        </a:lnSpc>
                        <a:spcBef>
                          <a:spcPts val="165"/>
                        </a:spcBef>
                        <a:spcAft>
                          <a:spcPts val="0"/>
                        </a:spcAft>
                      </a:pPr>
                      <a:r>
                        <a:rPr lang="cs-CZ" sz="1600" noProof="0" dirty="0">
                          <a:effectLst/>
                        </a:rPr>
                        <a:t>Identifikace, hodnocení a řízení nejistoty s cílem zvyšovat úspěšnost projektu.</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a:spcBef>
                          <a:spcPts val="165"/>
                        </a:spcBef>
                        <a:spcAft>
                          <a:spcPts val="0"/>
                        </a:spcAft>
                      </a:pPr>
                      <a:r>
                        <a:rPr lang="cs-CZ" sz="1600" noProof="0" dirty="0">
                          <a:effectLst/>
                        </a:rPr>
                        <a:t>Co kdyby?</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4"/>
                  </a:ext>
                </a:extLst>
              </a:tr>
              <a:tr h="450292">
                <a:tc>
                  <a:txBody>
                    <a:bodyPr/>
                    <a:lstStyle/>
                    <a:p>
                      <a:pPr marL="50165">
                        <a:spcBef>
                          <a:spcPts val="165"/>
                        </a:spcBef>
                        <a:spcAft>
                          <a:spcPts val="0"/>
                        </a:spcAft>
                      </a:pPr>
                      <a:r>
                        <a:rPr lang="cs-CZ" sz="1600" noProof="0" dirty="0">
                          <a:effectLst/>
                        </a:rPr>
                        <a:t>Změna</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marR="8255">
                        <a:lnSpc>
                          <a:spcPct val="103000"/>
                        </a:lnSpc>
                        <a:spcBef>
                          <a:spcPts val="165"/>
                        </a:spcBef>
                        <a:spcAft>
                          <a:spcPts val="0"/>
                        </a:spcAft>
                      </a:pPr>
                      <a:r>
                        <a:rPr lang="cs-CZ" sz="1600" noProof="0" dirty="0">
                          <a:effectLst/>
                        </a:rPr>
                        <a:t>Identifikace, hodnocení a řízení jakýchkoliv potenciálních a schválených změn.</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a:spcBef>
                          <a:spcPts val="165"/>
                        </a:spcBef>
                        <a:spcAft>
                          <a:spcPts val="0"/>
                        </a:spcAft>
                      </a:pPr>
                      <a:r>
                        <a:rPr lang="cs-CZ" sz="1600" noProof="0" dirty="0">
                          <a:effectLst/>
                        </a:rPr>
                        <a:t>Jaký je dopad?</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5"/>
                  </a:ext>
                </a:extLst>
              </a:tr>
              <a:tr h="991656">
                <a:tc>
                  <a:txBody>
                    <a:bodyPr/>
                    <a:lstStyle/>
                    <a:p>
                      <a:pPr marL="50165">
                        <a:spcBef>
                          <a:spcPts val="165"/>
                        </a:spcBef>
                        <a:spcAft>
                          <a:spcPts val="0"/>
                        </a:spcAft>
                      </a:pPr>
                      <a:r>
                        <a:rPr lang="cs-CZ" sz="1600" noProof="0" dirty="0">
                          <a:effectLst/>
                        </a:rPr>
                        <a:t>Progres</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marR="40640">
                        <a:lnSpc>
                          <a:spcPct val="103000"/>
                        </a:lnSpc>
                        <a:spcBef>
                          <a:spcPts val="165"/>
                        </a:spcBef>
                        <a:spcAft>
                          <a:spcPts val="0"/>
                        </a:spcAft>
                      </a:pPr>
                      <a:r>
                        <a:rPr lang="cs-CZ" sz="1600" noProof="0" dirty="0">
                          <a:effectLst/>
                        </a:rPr>
                        <a:t>Vytváří mechanizmy pro monitorování a</a:t>
                      </a:r>
                      <a:r>
                        <a:rPr lang="cs-CZ" sz="1600" spc="-125" noProof="0" dirty="0">
                          <a:effectLst/>
                        </a:rPr>
                        <a:t> </a:t>
                      </a:r>
                      <a:r>
                        <a:rPr lang="cs-CZ" sz="1600" noProof="0" dirty="0">
                          <a:effectLst/>
                        </a:rPr>
                        <a:t>porovnávání skutečných úspěchů proti těm plánovaným; poskytuje předpovědi plnění cílů projektu a pokračující životaschopnosti projektu; řídí</a:t>
                      </a:r>
                      <a:r>
                        <a:rPr lang="cs-CZ" sz="1600" spc="-130" noProof="0" dirty="0">
                          <a:effectLst/>
                        </a:rPr>
                        <a:t> </a:t>
                      </a:r>
                      <a:r>
                        <a:rPr lang="cs-CZ" sz="1600" noProof="0" dirty="0">
                          <a:effectLst/>
                        </a:rPr>
                        <a:t>veškeré nepřijatelné odchylky.</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50165" marR="89535">
                        <a:lnSpc>
                          <a:spcPct val="103000"/>
                        </a:lnSpc>
                        <a:spcBef>
                          <a:spcPts val="165"/>
                        </a:spcBef>
                        <a:spcAft>
                          <a:spcPts val="0"/>
                        </a:spcAft>
                      </a:pPr>
                      <a:r>
                        <a:rPr lang="cs-CZ" sz="1600" noProof="0" dirty="0">
                          <a:effectLst/>
                        </a:rPr>
                        <a:t>Kde jsme nyní? Kam směřujeme? Je třeba se obávat?</a:t>
                      </a:r>
                      <a:endParaRPr lang="cs-CZ" sz="1600" noProof="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47524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842169"/>
          </a:xfrm>
        </p:spPr>
        <p:txBody>
          <a:bodyPr>
            <a:normAutofit/>
          </a:bodyPr>
          <a:lstStyle/>
          <a:p>
            <a:pPr algn="ctr"/>
            <a:r>
              <a:rPr lang="cs-CZ" sz="3200" dirty="0"/>
              <a:t>7 procesů metody PRINCE2</a:t>
            </a:r>
          </a:p>
        </p:txBody>
      </p:sp>
      <p:sp>
        <p:nvSpPr>
          <p:cNvPr id="3" name="Zástupný symbol pro obsah 2"/>
          <p:cNvSpPr>
            <a:spLocks noGrp="1"/>
          </p:cNvSpPr>
          <p:nvPr>
            <p:ph idx="1"/>
          </p:nvPr>
        </p:nvSpPr>
        <p:spPr/>
        <p:txBody>
          <a:bodyPr/>
          <a:lstStyle/>
          <a:p>
            <a:endParaRPr lang="cs-CZ" dirty="0"/>
          </a:p>
          <a:p>
            <a:endParaRPr lang="cs-CZ" dirty="0"/>
          </a:p>
        </p:txBody>
      </p:sp>
      <p:graphicFrame>
        <p:nvGraphicFramePr>
          <p:cNvPr id="4" name="Tabulka 3"/>
          <p:cNvGraphicFramePr>
            <a:graphicFrameLocks noGrp="1"/>
          </p:cNvGraphicFramePr>
          <p:nvPr>
            <p:extLst>
              <p:ext uri="{D42A27DB-BD31-4B8C-83A1-F6EECF244321}">
                <p14:modId xmlns:p14="http://schemas.microsoft.com/office/powerpoint/2010/main" val="1300961603"/>
              </p:ext>
            </p:extLst>
          </p:nvPr>
        </p:nvGraphicFramePr>
        <p:xfrm>
          <a:off x="2537254" y="1968837"/>
          <a:ext cx="6144629" cy="3871545"/>
        </p:xfrm>
        <a:graphic>
          <a:graphicData uri="http://schemas.openxmlformats.org/drawingml/2006/table">
            <a:tbl>
              <a:tblPr firstRow="1" firstCol="1" lastRow="1" lastCol="1" bandRow="1" bandCol="1">
                <a:tableStyleId>{5C22544A-7EE6-4342-B048-85BDC9FD1C3A}</a:tableStyleId>
              </a:tblPr>
              <a:tblGrid>
                <a:gridCol w="4059968">
                  <a:extLst>
                    <a:ext uri="{9D8B030D-6E8A-4147-A177-3AD203B41FA5}">
                      <a16:colId xmlns:a16="http://schemas.microsoft.com/office/drawing/2014/main" val="20000"/>
                    </a:ext>
                  </a:extLst>
                </a:gridCol>
                <a:gridCol w="2084661">
                  <a:extLst>
                    <a:ext uri="{9D8B030D-6E8A-4147-A177-3AD203B41FA5}">
                      <a16:colId xmlns:a16="http://schemas.microsoft.com/office/drawing/2014/main" val="20001"/>
                    </a:ext>
                  </a:extLst>
                </a:gridCol>
              </a:tblGrid>
              <a:tr h="553075">
                <a:tc>
                  <a:txBody>
                    <a:bodyPr/>
                    <a:lstStyle/>
                    <a:p>
                      <a:pPr marL="41275">
                        <a:spcBef>
                          <a:spcPts val="160"/>
                        </a:spcBef>
                        <a:spcAft>
                          <a:spcPts val="0"/>
                        </a:spcAft>
                      </a:pPr>
                      <a:r>
                        <a:rPr lang="en-US" sz="1800" dirty="0" err="1">
                          <a:effectLst/>
                        </a:rPr>
                        <a:t>Zahájení</a:t>
                      </a:r>
                      <a:r>
                        <a:rPr lang="en-US" sz="1800" dirty="0">
                          <a:effectLst/>
                        </a:rPr>
                        <a:t> </a:t>
                      </a:r>
                      <a:r>
                        <a:rPr lang="en-US" sz="1800" dirty="0" err="1">
                          <a:effectLst/>
                        </a:rPr>
                        <a:t>projektu</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910">
                        <a:spcBef>
                          <a:spcPts val="160"/>
                        </a:spcBef>
                        <a:spcAft>
                          <a:spcPts val="0"/>
                        </a:spcAft>
                      </a:pPr>
                      <a:r>
                        <a:rPr lang="en-US" sz="1800" dirty="0">
                          <a:effectLst/>
                        </a:rPr>
                        <a:t>Starting up a Project</a:t>
                      </a:r>
                      <a:endParaRPr lang="cs-CZ" sz="1800" dirty="0">
                        <a:effectLst/>
                      </a:endParaRPr>
                    </a:p>
                    <a:p>
                      <a:pPr marL="41910">
                        <a:spcBef>
                          <a:spcPts val="45"/>
                        </a:spcBef>
                        <a:spcAft>
                          <a:spcPts val="0"/>
                        </a:spcAft>
                      </a:pPr>
                      <a:r>
                        <a:rPr lang="cs-CZ" sz="1800" dirty="0">
                          <a:effectLst/>
                        </a:rPr>
                        <a:t>(</a:t>
                      </a:r>
                      <a:r>
                        <a:rPr lang="en-US" sz="1800" dirty="0">
                          <a:effectLst/>
                        </a:rPr>
                        <a:t>SU)</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0"/>
                  </a:ext>
                </a:extLst>
              </a:tr>
              <a:tr h="553075">
                <a:tc>
                  <a:txBody>
                    <a:bodyPr/>
                    <a:lstStyle/>
                    <a:p>
                      <a:pPr marL="41275">
                        <a:spcBef>
                          <a:spcPts val="160"/>
                        </a:spcBef>
                        <a:spcAft>
                          <a:spcPts val="0"/>
                        </a:spcAft>
                      </a:pPr>
                      <a:r>
                        <a:rPr lang="en-US" sz="1800" dirty="0" err="1">
                          <a:effectLst/>
                        </a:rPr>
                        <a:t>Směřování</a:t>
                      </a:r>
                      <a:r>
                        <a:rPr lang="en-US" sz="1800" dirty="0">
                          <a:effectLst/>
                        </a:rPr>
                        <a:t> </a:t>
                      </a:r>
                      <a:r>
                        <a:rPr lang="en-US" sz="1800" dirty="0" err="1">
                          <a:effectLst/>
                        </a:rPr>
                        <a:t>projektu</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910">
                        <a:spcBef>
                          <a:spcPts val="165"/>
                        </a:spcBef>
                        <a:spcAft>
                          <a:spcPts val="0"/>
                        </a:spcAft>
                      </a:pPr>
                      <a:r>
                        <a:rPr lang="en-US" sz="1800">
                          <a:effectLst/>
                        </a:rPr>
                        <a:t>Directing a Project</a:t>
                      </a:r>
                      <a:endParaRPr lang="cs-CZ" sz="1800">
                        <a:effectLst/>
                      </a:endParaRPr>
                    </a:p>
                    <a:p>
                      <a:pPr marL="41910">
                        <a:spcBef>
                          <a:spcPts val="40"/>
                        </a:spcBef>
                        <a:spcAft>
                          <a:spcPts val="0"/>
                        </a:spcAft>
                      </a:pPr>
                      <a:r>
                        <a:rPr lang="en-US" sz="1800">
                          <a:effectLst/>
                        </a:rPr>
                        <a:t>(DP)</a:t>
                      </a:r>
                      <a:endParaRPr lang="cs-CZ" sz="18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1"/>
                  </a:ext>
                </a:extLst>
              </a:tr>
              <a:tr h="553075">
                <a:tc>
                  <a:txBody>
                    <a:bodyPr/>
                    <a:lstStyle/>
                    <a:p>
                      <a:pPr marL="41275">
                        <a:spcBef>
                          <a:spcPts val="160"/>
                        </a:spcBef>
                        <a:spcAft>
                          <a:spcPts val="0"/>
                        </a:spcAft>
                      </a:pPr>
                      <a:r>
                        <a:rPr lang="en-US" sz="1800" dirty="0" err="1">
                          <a:effectLst/>
                        </a:rPr>
                        <a:t>Nastavení</a:t>
                      </a:r>
                      <a:r>
                        <a:rPr lang="en-US" sz="1800" dirty="0">
                          <a:effectLst/>
                        </a:rPr>
                        <a:t> </a:t>
                      </a:r>
                      <a:r>
                        <a:rPr lang="en-US" sz="1800" dirty="0" err="1">
                          <a:effectLst/>
                        </a:rPr>
                        <a:t>projektu</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910">
                        <a:spcBef>
                          <a:spcPts val="165"/>
                        </a:spcBef>
                        <a:spcAft>
                          <a:spcPts val="0"/>
                        </a:spcAft>
                      </a:pPr>
                      <a:r>
                        <a:rPr lang="en-US" sz="1800" dirty="0">
                          <a:effectLst/>
                        </a:rPr>
                        <a:t>Initiating a Project</a:t>
                      </a:r>
                      <a:endParaRPr lang="cs-CZ" sz="1800" dirty="0">
                        <a:effectLst/>
                      </a:endParaRPr>
                    </a:p>
                    <a:p>
                      <a:pPr marL="41910">
                        <a:spcBef>
                          <a:spcPts val="40"/>
                        </a:spcBef>
                        <a:spcAft>
                          <a:spcPts val="0"/>
                        </a:spcAft>
                      </a:pPr>
                      <a:r>
                        <a:rPr lang="en-US" sz="1800" dirty="0">
                          <a:effectLst/>
                        </a:rPr>
                        <a:t>(IP)</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2"/>
                  </a:ext>
                </a:extLst>
              </a:tr>
              <a:tr h="553075">
                <a:tc>
                  <a:txBody>
                    <a:bodyPr/>
                    <a:lstStyle/>
                    <a:p>
                      <a:pPr marL="41275">
                        <a:spcBef>
                          <a:spcPts val="160"/>
                        </a:spcBef>
                        <a:spcAft>
                          <a:spcPts val="0"/>
                        </a:spcAft>
                      </a:pPr>
                      <a:r>
                        <a:rPr lang="en-US" sz="1800" dirty="0" err="1">
                          <a:effectLst/>
                        </a:rPr>
                        <a:t>Kontrola</a:t>
                      </a:r>
                      <a:r>
                        <a:rPr lang="en-US" sz="1800" dirty="0">
                          <a:effectLst/>
                        </a:rPr>
                        <a:t> </a:t>
                      </a:r>
                      <a:r>
                        <a:rPr lang="en-US" sz="1800" dirty="0" err="1">
                          <a:effectLst/>
                        </a:rPr>
                        <a:t>etapy</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910">
                        <a:spcBef>
                          <a:spcPts val="165"/>
                        </a:spcBef>
                        <a:spcAft>
                          <a:spcPts val="0"/>
                        </a:spcAft>
                      </a:pPr>
                      <a:r>
                        <a:rPr lang="en-US" sz="1800" dirty="0">
                          <a:effectLst/>
                        </a:rPr>
                        <a:t>Controlling a Stage</a:t>
                      </a:r>
                      <a:endParaRPr lang="cs-CZ" sz="1800" dirty="0">
                        <a:effectLst/>
                      </a:endParaRPr>
                    </a:p>
                    <a:p>
                      <a:pPr marL="41910">
                        <a:spcBef>
                          <a:spcPts val="40"/>
                        </a:spcBef>
                        <a:spcAft>
                          <a:spcPts val="0"/>
                        </a:spcAft>
                      </a:pPr>
                      <a:r>
                        <a:rPr lang="en-US" sz="1800" dirty="0">
                          <a:effectLst/>
                        </a:rPr>
                        <a:t>(CS)</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3"/>
                  </a:ext>
                </a:extLst>
              </a:tr>
              <a:tr h="553075">
                <a:tc>
                  <a:txBody>
                    <a:bodyPr/>
                    <a:lstStyle/>
                    <a:p>
                      <a:pPr marL="41275">
                        <a:spcBef>
                          <a:spcPts val="160"/>
                        </a:spcBef>
                        <a:spcAft>
                          <a:spcPts val="0"/>
                        </a:spcAft>
                      </a:pPr>
                      <a:r>
                        <a:rPr lang="en-US" sz="1800" dirty="0" err="1">
                          <a:effectLst/>
                        </a:rPr>
                        <a:t>Řízení</a:t>
                      </a:r>
                      <a:r>
                        <a:rPr lang="en-US" sz="1800" dirty="0">
                          <a:effectLst/>
                        </a:rPr>
                        <a:t> </a:t>
                      </a:r>
                      <a:r>
                        <a:rPr lang="en-US" sz="1800" dirty="0" err="1">
                          <a:effectLst/>
                        </a:rPr>
                        <a:t>dodávky</a:t>
                      </a:r>
                      <a:r>
                        <a:rPr lang="en-US" sz="1800" dirty="0">
                          <a:effectLst/>
                        </a:rPr>
                        <a:t> </a:t>
                      </a:r>
                      <a:r>
                        <a:rPr lang="en-US" sz="1800" dirty="0" err="1">
                          <a:effectLst/>
                        </a:rPr>
                        <a:t>produktu</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910">
                        <a:lnSpc>
                          <a:spcPct val="103000"/>
                        </a:lnSpc>
                        <a:spcBef>
                          <a:spcPts val="165"/>
                        </a:spcBef>
                        <a:spcAft>
                          <a:spcPts val="0"/>
                        </a:spcAft>
                      </a:pPr>
                      <a:r>
                        <a:rPr lang="en-US" sz="1800" dirty="0">
                          <a:effectLst/>
                        </a:rPr>
                        <a:t>Managing Product Delivery (MP)</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4"/>
                  </a:ext>
                </a:extLst>
              </a:tr>
              <a:tr h="553075">
                <a:tc>
                  <a:txBody>
                    <a:bodyPr/>
                    <a:lstStyle/>
                    <a:p>
                      <a:pPr marL="41275">
                        <a:spcBef>
                          <a:spcPts val="160"/>
                        </a:spcBef>
                        <a:spcAft>
                          <a:spcPts val="0"/>
                        </a:spcAft>
                      </a:pPr>
                      <a:r>
                        <a:rPr lang="en-US" sz="1800">
                          <a:effectLst/>
                        </a:rPr>
                        <a:t>Řízení přechodu mezi etapami</a:t>
                      </a:r>
                      <a:endParaRPr lang="cs-CZ" sz="18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910" marR="354330">
                        <a:lnSpc>
                          <a:spcPct val="103000"/>
                        </a:lnSpc>
                        <a:spcBef>
                          <a:spcPts val="165"/>
                        </a:spcBef>
                        <a:spcAft>
                          <a:spcPts val="0"/>
                        </a:spcAft>
                      </a:pPr>
                      <a:r>
                        <a:rPr lang="en-US" sz="1800" dirty="0">
                          <a:effectLst/>
                        </a:rPr>
                        <a:t>Managing a Stage Boundary (SB)</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5"/>
                  </a:ext>
                </a:extLst>
              </a:tr>
              <a:tr h="553075">
                <a:tc>
                  <a:txBody>
                    <a:bodyPr/>
                    <a:lstStyle/>
                    <a:p>
                      <a:pPr marL="41275">
                        <a:spcBef>
                          <a:spcPts val="160"/>
                        </a:spcBef>
                        <a:spcAft>
                          <a:spcPts val="0"/>
                        </a:spcAft>
                      </a:pPr>
                      <a:r>
                        <a:rPr lang="en-US" sz="1800">
                          <a:effectLst/>
                        </a:rPr>
                        <a:t>Ukončení projektu</a:t>
                      </a:r>
                      <a:endParaRPr lang="cs-CZ" sz="180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tc>
                  <a:txBody>
                    <a:bodyPr/>
                    <a:lstStyle/>
                    <a:p>
                      <a:pPr marL="41910">
                        <a:spcBef>
                          <a:spcPts val="165"/>
                        </a:spcBef>
                        <a:spcAft>
                          <a:spcPts val="0"/>
                        </a:spcAft>
                      </a:pPr>
                      <a:r>
                        <a:rPr lang="en-US" sz="1800" dirty="0">
                          <a:effectLst/>
                        </a:rPr>
                        <a:t>Closing a Project</a:t>
                      </a:r>
                      <a:endParaRPr lang="cs-CZ" sz="1800" dirty="0">
                        <a:effectLst/>
                      </a:endParaRPr>
                    </a:p>
                    <a:p>
                      <a:pPr marL="41910">
                        <a:spcBef>
                          <a:spcPts val="45"/>
                        </a:spcBef>
                        <a:spcAft>
                          <a:spcPts val="0"/>
                        </a:spcAft>
                      </a:pPr>
                      <a:r>
                        <a:rPr lang="en-US" sz="1800" dirty="0">
                          <a:effectLst/>
                        </a:rPr>
                        <a:t>(CP)</a:t>
                      </a:r>
                      <a:endParaRPr lang="cs-CZ" sz="1800" dirty="0">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79967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PRINCE2 procesní model</a:t>
            </a:r>
          </a:p>
        </p:txBody>
      </p:sp>
      <p:pic>
        <p:nvPicPr>
          <p:cNvPr id="4" name="Zástupný symbol pro obsah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743200" y="2811527"/>
            <a:ext cx="6705600" cy="3592512"/>
          </a:xfrm>
        </p:spPr>
      </p:pic>
    </p:spTree>
    <p:extLst>
      <p:ext uri="{BB962C8B-B14F-4D97-AF65-F5344CB8AC3E}">
        <p14:creationId xmlns:p14="http://schemas.microsoft.com/office/powerpoint/2010/main" val="4099460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Zahájení projektu</a:t>
            </a:r>
          </a:p>
        </p:txBody>
      </p:sp>
      <p:sp>
        <p:nvSpPr>
          <p:cNvPr id="3" name="Zástupný symbol pro obsah 2"/>
          <p:cNvSpPr>
            <a:spLocks noGrp="1"/>
          </p:cNvSpPr>
          <p:nvPr>
            <p:ph idx="1"/>
          </p:nvPr>
        </p:nvSpPr>
        <p:spPr/>
        <p:txBody>
          <a:bodyPr/>
          <a:lstStyle/>
          <a:p>
            <a:endParaRPr lang="cs-CZ" i="1" dirty="0"/>
          </a:p>
          <a:p>
            <a:endParaRPr lang="cs-CZ" i="1" dirty="0"/>
          </a:p>
          <a:p>
            <a:endParaRPr lang="cs-CZ" i="1" dirty="0"/>
          </a:p>
          <a:p>
            <a:r>
              <a:rPr lang="de-DE" i="1" dirty="0" err="1"/>
              <a:t>Účel</a:t>
            </a:r>
            <a:r>
              <a:rPr lang="de-DE" i="1" dirty="0"/>
              <a:t> </a:t>
            </a:r>
            <a:r>
              <a:rPr lang="de-DE" i="1" dirty="0" err="1"/>
              <a:t>procesu</a:t>
            </a:r>
            <a:r>
              <a:rPr lang="de-DE" i="1" dirty="0"/>
              <a:t> </a:t>
            </a:r>
            <a:r>
              <a:rPr lang="de-DE" i="1" dirty="0" err="1"/>
              <a:t>Zahájení</a:t>
            </a:r>
            <a:r>
              <a:rPr lang="de-DE" i="1" dirty="0"/>
              <a:t> </a:t>
            </a:r>
            <a:r>
              <a:rPr lang="de-DE" i="1" dirty="0" err="1"/>
              <a:t>projektu</a:t>
            </a:r>
            <a:r>
              <a:rPr lang="de-DE" i="1" dirty="0"/>
              <a:t> je </a:t>
            </a:r>
            <a:r>
              <a:rPr lang="de-DE" i="1" dirty="0" err="1"/>
              <a:t>zajistit</a:t>
            </a:r>
            <a:r>
              <a:rPr lang="cs-CZ" i="1" dirty="0"/>
              <a:t> </a:t>
            </a:r>
            <a:r>
              <a:rPr lang="en-US" i="1" dirty="0" err="1"/>
              <a:t>předpoklady</a:t>
            </a:r>
            <a:r>
              <a:rPr lang="en-US" i="1" dirty="0"/>
              <a:t> pro </a:t>
            </a:r>
            <a:r>
              <a:rPr lang="en-US" i="1" dirty="0" err="1"/>
              <a:t>Nastavení</a:t>
            </a:r>
            <a:r>
              <a:rPr lang="en-US" i="1" dirty="0"/>
              <a:t> </a:t>
            </a:r>
            <a:r>
              <a:rPr lang="en-US" i="1" dirty="0" err="1"/>
              <a:t>projektu</a:t>
            </a:r>
            <a:r>
              <a:rPr lang="en-US" i="1" dirty="0"/>
              <a:t> </a:t>
            </a:r>
            <a:r>
              <a:rPr lang="en-US" i="1" dirty="0" err="1"/>
              <a:t>odpovědí</a:t>
            </a:r>
            <a:r>
              <a:rPr lang="en-US" i="1" dirty="0"/>
              <a:t> na </a:t>
            </a:r>
            <a:r>
              <a:rPr lang="en-US" i="1" dirty="0" err="1"/>
              <a:t>otázku</a:t>
            </a:r>
            <a:r>
              <a:rPr lang="en-US" i="1" dirty="0"/>
              <a:t>: </a:t>
            </a:r>
            <a:r>
              <a:rPr lang="en-US" i="1" dirty="0" err="1"/>
              <a:t>máme</a:t>
            </a:r>
            <a:r>
              <a:rPr lang="en-US" i="1" dirty="0"/>
              <a:t> </a:t>
            </a:r>
            <a:r>
              <a:rPr lang="en-US" i="1" dirty="0" err="1"/>
              <a:t>před</a:t>
            </a:r>
            <a:r>
              <a:rPr lang="en-US" i="1" dirty="0"/>
              <a:t> </a:t>
            </a:r>
            <a:r>
              <a:rPr lang="en-US" i="1" dirty="0" err="1"/>
              <a:t>sebou</a:t>
            </a:r>
            <a:r>
              <a:rPr lang="en-US" i="1" dirty="0"/>
              <a:t> </a:t>
            </a:r>
            <a:r>
              <a:rPr lang="en-US" i="1" dirty="0" err="1"/>
              <a:t>projekt</a:t>
            </a:r>
            <a:r>
              <a:rPr lang="en-US" i="1" dirty="0"/>
              <a:t> </a:t>
            </a:r>
            <a:r>
              <a:rPr lang="en-US" i="1" dirty="0" err="1"/>
              <a:t>stojící</a:t>
            </a:r>
            <a:r>
              <a:rPr lang="en-US" i="1" dirty="0"/>
              <a:t> „za to“ a je </a:t>
            </a:r>
            <a:r>
              <a:rPr lang="en-US" i="1" dirty="0" err="1"/>
              <a:t>tento</a:t>
            </a:r>
            <a:r>
              <a:rPr lang="en-US" i="1" dirty="0"/>
              <a:t> </a:t>
            </a:r>
            <a:r>
              <a:rPr lang="en-US" i="1" dirty="0" err="1"/>
              <a:t>projekt</a:t>
            </a:r>
            <a:r>
              <a:rPr lang="en-US" i="1" dirty="0"/>
              <a:t> </a:t>
            </a:r>
            <a:r>
              <a:rPr lang="en-US" i="1" dirty="0" err="1"/>
              <a:t>životaschopný</a:t>
            </a:r>
            <a:r>
              <a:rPr lang="en-US" i="1" dirty="0"/>
              <a:t>?“</a:t>
            </a:r>
            <a:endParaRPr lang="cs-CZ" i="1" dirty="0"/>
          </a:p>
          <a:p>
            <a:pPr marL="0" indent="0">
              <a:buNone/>
            </a:pPr>
            <a:endParaRPr lang="cs-CZ" i="1" dirty="0"/>
          </a:p>
          <a:p>
            <a:r>
              <a:rPr lang="cs-CZ" i="1" dirty="0">
                <a:solidFill>
                  <a:schemeClr val="accent6"/>
                </a:solidFill>
              </a:rPr>
              <a:t>Máme životaschopný  a užitečný projekt? </a:t>
            </a:r>
            <a:endParaRPr lang="cs-CZ" dirty="0">
              <a:solidFill>
                <a:schemeClr val="accent6"/>
              </a:solidFill>
            </a:endParaRPr>
          </a:p>
          <a:p>
            <a:endParaRPr lang="cs-CZ" dirty="0"/>
          </a:p>
        </p:txBody>
      </p:sp>
    </p:spTree>
    <p:extLst>
      <p:ext uri="{BB962C8B-B14F-4D97-AF65-F5344CB8AC3E}">
        <p14:creationId xmlns:p14="http://schemas.microsoft.com/office/powerpoint/2010/main" val="220835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 </a:t>
            </a:r>
            <a:r>
              <a:rPr lang="cs-CZ" sz="3200" dirty="0"/>
              <a:t>Modulární třídenní program </a:t>
            </a:r>
            <a:r>
              <a:rPr lang="cs-CZ" sz="1600" dirty="0"/>
              <a:t>(únor – duben 2019)</a:t>
            </a:r>
          </a:p>
        </p:txBody>
      </p:sp>
      <p:sp>
        <p:nvSpPr>
          <p:cNvPr id="3" name="Zástupný symbol pro obsah 2"/>
          <p:cNvSpPr>
            <a:spLocks noGrp="1"/>
          </p:cNvSpPr>
          <p:nvPr>
            <p:ph idx="1"/>
          </p:nvPr>
        </p:nvSpPr>
        <p:spPr/>
        <p:txBody>
          <a:bodyPr/>
          <a:lstStyle/>
          <a:p>
            <a:endParaRPr lang="cs-CZ" dirty="0"/>
          </a:p>
          <a:p>
            <a:r>
              <a:rPr lang="cs-CZ" dirty="0"/>
              <a:t>Kombinace: prohloubit znalosti/hard </a:t>
            </a:r>
            <a:r>
              <a:rPr lang="cs-CZ" dirty="0" err="1"/>
              <a:t>skills</a:t>
            </a:r>
            <a:r>
              <a:rPr lang="cs-CZ" dirty="0"/>
              <a:t> + rozvinout dovednosti/soft </a:t>
            </a:r>
            <a:r>
              <a:rPr lang="cs-CZ" dirty="0" err="1"/>
              <a:t>skills</a:t>
            </a:r>
            <a:endParaRPr lang="cs-CZ" dirty="0"/>
          </a:p>
          <a:p>
            <a:r>
              <a:rPr lang="cs-CZ" b="0" dirty="0">
                <a:solidFill>
                  <a:srgbClr val="FF0000"/>
                </a:solidFill>
              </a:rPr>
              <a:t>Hard </a:t>
            </a:r>
            <a:r>
              <a:rPr lang="cs-CZ" b="0" dirty="0" err="1">
                <a:solidFill>
                  <a:srgbClr val="FF0000"/>
                </a:solidFill>
              </a:rPr>
              <a:t>skills</a:t>
            </a:r>
            <a:r>
              <a:rPr lang="cs-CZ" b="0" dirty="0">
                <a:solidFill>
                  <a:srgbClr val="FF0000"/>
                </a:solidFill>
              </a:rPr>
              <a:t>:  z oblasti projektového řízení </a:t>
            </a:r>
          </a:p>
          <a:p>
            <a:r>
              <a:rPr lang="cs-CZ" b="0" dirty="0">
                <a:solidFill>
                  <a:srgbClr val="FF0000"/>
                </a:solidFill>
              </a:rPr>
              <a:t>Hard </a:t>
            </a:r>
            <a:r>
              <a:rPr lang="cs-CZ" b="0" dirty="0" err="1">
                <a:solidFill>
                  <a:srgbClr val="FF0000"/>
                </a:solidFill>
              </a:rPr>
              <a:t>skills</a:t>
            </a:r>
            <a:r>
              <a:rPr lang="cs-CZ" b="0" dirty="0">
                <a:solidFill>
                  <a:srgbClr val="FF0000"/>
                </a:solidFill>
              </a:rPr>
              <a:t>:  metodika řízení projektů v prostředí MŠMT a využití PRINCE2</a:t>
            </a:r>
          </a:p>
          <a:p>
            <a:r>
              <a:rPr lang="cs-CZ" b="0" dirty="0">
                <a:solidFill>
                  <a:srgbClr val="FF0000"/>
                </a:solidFill>
              </a:rPr>
              <a:t>Hard </a:t>
            </a:r>
            <a:r>
              <a:rPr lang="cs-CZ" b="0" dirty="0" err="1">
                <a:solidFill>
                  <a:srgbClr val="FF0000"/>
                </a:solidFill>
              </a:rPr>
              <a:t>skills</a:t>
            </a:r>
            <a:r>
              <a:rPr lang="cs-CZ" b="0" dirty="0">
                <a:solidFill>
                  <a:srgbClr val="FF0000"/>
                </a:solidFill>
              </a:rPr>
              <a:t>: sdílení nápadů a zkušeností z </a:t>
            </a:r>
            <a:r>
              <a:rPr lang="cs-CZ" b="0">
                <a:solidFill>
                  <a:srgbClr val="FF0000"/>
                </a:solidFill>
              </a:rPr>
              <a:t>oblasti projektové</a:t>
            </a:r>
            <a:endParaRPr lang="cs-CZ" b="0" dirty="0">
              <a:solidFill>
                <a:srgbClr val="FF0000"/>
              </a:solidFill>
            </a:endParaRPr>
          </a:p>
          <a:p>
            <a:r>
              <a:rPr lang="cs-CZ" b="0" dirty="0">
                <a:solidFill>
                  <a:srgbClr val="00B0F0"/>
                </a:solidFill>
              </a:rPr>
              <a:t>Soft </a:t>
            </a:r>
            <a:r>
              <a:rPr lang="cs-CZ" b="0" dirty="0" err="1">
                <a:solidFill>
                  <a:srgbClr val="00B0F0"/>
                </a:solidFill>
              </a:rPr>
              <a:t>skills</a:t>
            </a:r>
            <a:r>
              <a:rPr lang="cs-CZ" b="0" dirty="0">
                <a:solidFill>
                  <a:srgbClr val="00B0F0"/>
                </a:solidFill>
              </a:rPr>
              <a:t>: efektivně komunikovat a prezentovat projektové záměry a cíle</a:t>
            </a:r>
          </a:p>
          <a:p>
            <a:r>
              <a:rPr lang="cs-CZ" b="0" dirty="0">
                <a:solidFill>
                  <a:srgbClr val="00B0F0"/>
                </a:solidFill>
              </a:rPr>
              <a:t>Soft </a:t>
            </a:r>
            <a:r>
              <a:rPr lang="cs-CZ" b="0" dirty="0" err="1">
                <a:solidFill>
                  <a:srgbClr val="00B0F0"/>
                </a:solidFill>
              </a:rPr>
              <a:t>skills</a:t>
            </a:r>
            <a:r>
              <a:rPr lang="cs-CZ" b="0" dirty="0">
                <a:solidFill>
                  <a:srgbClr val="00B0F0"/>
                </a:solidFill>
              </a:rPr>
              <a:t>: týmová spolupráce a vedení týmu</a:t>
            </a:r>
          </a:p>
          <a:p>
            <a:r>
              <a:rPr lang="cs-CZ" b="0" dirty="0">
                <a:solidFill>
                  <a:srgbClr val="00B0F0"/>
                </a:solidFill>
              </a:rPr>
              <a:t>Soft </a:t>
            </a:r>
            <a:r>
              <a:rPr lang="cs-CZ" b="0" dirty="0" err="1">
                <a:solidFill>
                  <a:srgbClr val="00B0F0"/>
                </a:solidFill>
              </a:rPr>
              <a:t>skills</a:t>
            </a:r>
            <a:r>
              <a:rPr lang="cs-CZ" b="0" dirty="0">
                <a:solidFill>
                  <a:srgbClr val="00B0F0"/>
                </a:solidFill>
              </a:rPr>
              <a:t>: vyjednávání a řešení konfliktů </a:t>
            </a:r>
          </a:p>
        </p:txBody>
      </p:sp>
    </p:spTree>
    <p:extLst>
      <p:ext uri="{BB962C8B-B14F-4D97-AF65-F5344CB8AC3E}">
        <p14:creationId xmlns:p14="http://schemas.microsoft.com/office/powerpoint/2010/main" val="32493145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Životní cyklus projektu</a:t>
            </a:r>
          </a:p>
        </p:txBody>
      </p:sp>
      <p:pic>
        <p:nvPicPr>
          <p:cNvPr id="4" name="Zástupný symbol pro obsah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61751" y="2240691"/>
            <a:ext cx="6224168" cy="4151869"/>
          </a:xfrm>
          <a:prstGeom prst="rect">
            <a:avLst/>
          </a:prstGeom>
          <a:noFill/>
          <a:ln>
            <a:noFill/>
          </a:ln>
        </p:spPr>
      </p:pic>
    </p:spTree>
    <p:extLst>
      <p:ext uri="{BB962C8B-B14F-4D97-AF65-F5344CB8AC3E}">
        <p14:creationId xmlns:p14="http://schemas.microsoft.com/office/powerpoint/2010/main" val="4126335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915013"/>
          </a:xfrm>
        </p:spPr>
        <p:txBody>
          <a:bodyPr>
            <a:normAutofit fontScale="90000"/>
          </a:bodyPr>
          <a:lstStyle/>
          <a:p>
            <a:pPr algn="ctr"/>
            <a:br>
              <a:rPr lang="cs-CZ" sz="3200" dirty="0"/>
            </a:br>
            <a:r>
              <a:rPr lang="cs-CZ" sz="2200" dirty="0"/>
              <a:t>Zahájení projektu (předprojektová příprava): </a:t>
            </a:r>
            <a:br>
              <a:rPr lang="cs-CZ" sz="2200" dirty="0"/>
            </a:br>
            <a:r>
              <a:rPr lang="cs-CZ" sz="2200" dirty="0"/>
              <a:t>Zajistit nezbytné předpoklady pro odsouhlasení „Nastavení (iniciace) projektu IP </a:t>
            </a:r>
            <a:br>
              <a:rPr lang="cs-CZ" dirty="0"/>
            </a:br>
            <a:endParaRPr lang="cs-CZ"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3841709099"/>
              </p:ext>
            </p:extLst>
          </p:nvPr>
        </p:nvGraphicFramePr>
        <p:xfrm>
          <a:off x="838200" y="2081213"/>
          <a:ext cx="10515600" cy="416052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0000"/>
                    </a:ext>
                  </a:extLst>
                </a:gridCol>
                <a:gridCol w="2103120">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pPr algn="ctr"/>
                      <a:r>
                        <a:rPr lang="cs-CZ" dirty="0"/>
                        <a:t>Vstup</a:t>
                      </a:r>
                    </a:p>
                  </a:txBody>
                  <a:tcPr/>
                </a:tc>
                <a:tc>
                  <a:txBody>
                    <a:bodyPr/>
                    <a:lstStyle/>
                    <a:p>
                      <a:r>
                        <a:rPr lang="cs-CZ" dirty="0"/>
                        <a:t>Od</a:t>
                      </a:r>
                    </a:p>
                  </a:txBody>
                  <a:tcPr/>
                </a:tc>
                <a:tc>
                  <a:txBody>
                    <a:bodyPr/>
                    <a:lstStyle/>
                    <a:p>
                      <a:r>
                        <a:rPr lang="cs-CZ" dirty="0"/>
                        <a:t>Aktivita</a:t>
                      </a:r>
                    </a:p>
                  </a:txBody>
                  <a:tcPr/>
                </a:tc>
                <a:tc>
                  <a:txBody>
                    <a:bodyPr/>
                    <a:lstStyle/>
                    <a:p>
                      <a:r>
                        <a:rPr lang="cs-CZ" dirty="0"/>
                        <a:t>Kým</a:t>
                      </a:r>
                    </a:p>
                  </a:txBody>
                  <a:tcPr/>
                </a:tc>
                <a:tc>
                  <a:txBody>
                    <a:bodyPr/>
                    <a:lstStyle/>
                    <a:p>
                      <a:r>
                        <a:rPr lang="cs-CZ" dirty="0"/>
                        <a:t>Výstup</a:t>
                      </a:r>
                      <a:r>
                        <a:rPr lang="cs-CZ" baseline="0" dirty="0"/>
                        <a:t> </a:t>
                      </a:r>
                      <a:endParaRPr lang="cs-CZ" dirty="0"/>
                    </a:p>
                  </a:txBody>
                  <a:tcPr/>
                </a:tc>
                <a:extLst>
                  <a:ext uri="{0D108BD9-81ED-4DB2-BD59-A6C34878D82A}">
                    <a16:rowId xmlns:a16="http://schemas.microsoft.com/office/drawing/2014/main" val="10000"/>
                  </a:ext>
                </a:extLst>
              </a:tr>
              <a:tr h="370840">
                <a:tc>
                  <a:txBody>
                    <a:bodyPr/>
                    <a:lstStyle/>
                    <a:p>
                      <a:r>
                        <a:rPr lang="cs-CZ" sz="1600" dirty="0"/>
                        <a:t>Mandát</a:t>
                      </a:r>
                      <a:r>
                        <a:rPr lang="cs-CZ" sz="1600" baseline="0" dirty="0"/>
                        <a:t> projektu</a:t>
                      </a:r>
                      <a:endParaRPr lang="cs-CZ" sz="1600" dirty="0"/>
                    </a:p>
                  </a:txBody>
                  <a:tcPr anchor="ctr"/>
                </a:tc>
                <a:tc>
                  <a:txBody>
                    <a:bodyPr/>
                    <a:lstStyle/>
                    <a:p>
                      <a:r>
                        <a:rPr lang="cs-CZ" sz="1600" dirty="0"/>
                        <a:t>Vedení společnosti/</a:t>
                      </a:r>
                      <a:br>
                        <a:rPr lang="cs-CZ" sz="1600" dirty="0"/>
                      </a:br>
                      <a:r>
                        <a:rPr lang="cs-CZ" sz="1600" dirty="0"/>
                        <a:t>programu</a:t>
                      </a:r>
                    </a:p>
                  </a:txBody>
                  <a:tcPr anchor="ctr"/>
                </a:tc>
                <a:tc>
                  <a:txBody>
                    <a:bodyPr/>
                    <a:lstStyle/>
                    <a:p>
                      <a:r>
                        <a:rPr lang="cs-CZ" sz="1600" b="1" dirty="0"/>
                        <a:t>Vyjmenujte sponzora a projektového</a:t>
                      </a:r>
                      <a:r>
                        <a:rPr lang="cs-CZ" sz="1600" b="1" baseline="0" dirty="0"/>
                        <a:t> manažera</a:t>
                      </a:r>
                      <a:endParaRPr lang="cs-CZ" sz="1600" b="1" dirty="0"/>
                    </a:p>
                  </a:txBody>
                  <a:tcPr anchor="ctr"/>
                </a:tc>
                <a:tc>
                  <a:txBody>
                    <a:bodyPr/>
                    <a:lstStyle/>
                    <a:p>
                      <a:r>
                        <a:rPr lang="cs-CZ" sz="1600" dirty="0"/>
                        <a:t>Vedení</a:t>
                      </a:r>
                      <a:r>
                        <a:rPr lang="cs-CZ" sz="1600" baseline="0" dirty="0"/>
                        <a:t> společnosti/</a:t>
                      </a:r>
                      <a:br>
                        <a:rPr lang="cs-CZ" sz="1600" baseline="0" dirty="0"/>
                      </a:br>
                      <a:r>
                        <a:rPr lang="cs-CZ" sz="1600" baseline="0" dirty="0"/>
                        <a:t>programu </a:t>
                      </a:r>
                      <a:endParaRPr lang="cs-CZ" sz="1600" dirty="0"/>
                    </a:p>
                  </a:txBody>
                  <a:tcPr anchor="ctr"/>
                </a:tc>
                <a:tc>
                  <a:txBody>
                    <a:bodyPr/>
                    <a:lstStyle/>
                    <a:p>
                      <a:r>
                        <a:rPr lang="cs-CZ" sz="1600" dirty="0"/>
                        <a:t>Popisy</a:t>
                      </a:r>
                      <a:r>
                        <a:rPr lang="cs-CZ" sz="1600" baseline="0" dirty="0"/>
                        <a:t> rolí SPONZORA</a:t>
                      </a:r>
                      <a:br>
                        <a:rPr lang="cs-CZ" sz="1600" baseline="0" dirty="0"/>
                      </a:br>
                      <a:r>
                        <a:rPr lang="cs-CZ" sz="1600" baseline="0" dirty="0"/>
                        <a:t>PROJEKTOVÉHO MANAŽERA</a:t>
                      </a:r>
                      <a:endParaRPr lang="cs-CZ" sz="1600" dirty="0"/>
                    </a:p>
                  </a:txBody>
                  <a:tcPr anchor="ctr"/>
                </a:tc>
                <a:extLst>
                  <a:ext uri="{0D108BD9-81ED-4DB2-BD59-A6C34878D82A}">
                    <a16:rowId xmlns:a16="http://schemas.microsoft.com/office/drawing/2014/main" val="10001"/>
                  </a:ext>
                </a:extLst>
              </a:tr>
              <a:tr h="370840">
                <a:tc>
                  <a:txBody>
                    <a:bodyPr/>
                    <a:lstStyle/>
                    <a:p>
                      <a:endParaRPr lang="cs-CZ" dirty="0"/>
                    </a:p>
                  </a:txBody>
                  <a:tcPr anchor="ctr"/>
                </a:tc>
                <a:tc>
                  <a:txBody>
                    <a:bodyPr/>
                    <a:lstStyle/>
                    <a:p>
                      <a:endParaRPr lang="cs-CZ"/>
                    </a:p>
                  </a:txBody>
                  <a:tcPr anchor="ctr"/>
                </a:tc>
                <a:tc>
                  <a:txBody>
                    <a:bodyPr/>
                    <a:lstStyle/>
                    <a:p>
                      <a:endParaRPr lang="cs-CZ" b="1" dirty="0"/>
                    </a:p>
                  </a:txBody>
                  <a:tcPr anchor="ctr"/>
                </a:tc>
                <a:tc>
                  <a:txBody>
                    <a:bodyPr/>
                    <a:lstStyle/>
                    <a:p>
                      <a:r>
                        <a:rPr lang="cs-CZ" sz="1600" dirty="0"/>
                        <a:t>Projektový manažer</a:t>
                      </a:r>
                    </a:p>
                  </a:txBody>
                  <a:tcPr anchor="ctr"/>
                </a:tc>
                <a:tc>
                  <a:txBody>
                    <a:bodyPr/>
                    <a:lstStyle/>
                    <a:p>
                      <a:r>
                        <a:rPr lang="cs-CZ" sz="1600" dirty="0"/>
                        <a:t>Deník projekt.</a:t>
                      </a:r>
                      <a:r>
                        <a:rPr lang="cs-CZ" sz="1600" baseline="0" dirty="0"/>
                        <a:t> man.</a:t>
                      </a:r>
                      <a:endParaRPr lang="cs-CZ" sz="1600" dirty="0"/>
                    </a:p>
                  </a:txBody>
                  <a:tcPr anchor="ct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t>Mandát</a:t>
                      </a:r>
                      <a:r>
                        <a:rPr lang="cs-CZ" sz="1600" baseline="0" dirty="0"/>
                        <a:t> projektu</a:t>
                      </a:r>
                      <a:endParaRPr lang="cs-CZ" sz="1600" dirty="0"/>
                    </a:p>
                    <a:p>
                      <a:endParaRPr lang="cs-CZ"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t>Vedení společnosti/</a:t>
                      </a:r>
                      <a:br>
                        <a:rPr lang="cs-CZ" sz="1600" dirty="0"/>
                      </a:br>
                      <a:r>
                        <a:rPr lang="cs-CZ" sz="1600" dirty="0"/>
                        <a:t>programu</a:t>
                      </a:r>
                    </a:p>
                  </a:txBody>
                  <a:tcPr/>
                </a:tc>
                <a:tc>
                  <a:txBody>
                    <a:bodyPr/>
                    <a:lstStyle/>
                    <a:p>
                      <a:r>
                        <a:rPr lang="cs-CZ" sz="1600" b="1" dirty="0"/>
                        <a:t>Připravte návrh obchodního případu</a:t>
                      </a:r>
                      <a:br>
                        <a:rPr lang="cs-CZ" sz="1600" b="1" dirty="0"/>
                      </a:br>
                      <a:r>
                        <a:rPr lang="cs-CZ" sz="1600" b="1" dirty="0"/>
                        <a:t>(zdůvodnění)</a:t>
                      </a:r>
                    </a:p>
                  </a:txBody>
                  <a:tcPr/>
                </a:tc>
                <a:tc>
                  <a:txBody>
                    <a:bodyPr/>
                    <a:lstStyle/>
                    <a:p>
                      <a:r>
                        <a:rPr lang="cs-CZ" sz="1600" dirty="0"/>
                        <a:t>Sponzor projektu</a:t>
                      </a:r>
                    </a:p>
                  </a:txBody>
                  <a:tcPr/>
                </a:tc>
                <a:tc>
                  <a:txBody>
                    <a:bodyPr/>
                    <a:lstStyle/>
                    <a:p>
                      <a:r>
                        <a:rPr lang="cs-CZ" sz="1600" dirty="0"/>
                        <a:t>Návrh obchodního případu (zdůvodnění)</a:t>
                      </a:r>
                    </a:p>
                  </a:txBody>
                  <a:tcPr/>
                </a:tc>
                <a:extLst>
                  <a:ext uri="{0D108BD9-81ED-4DB2-BD59-A6C34878D82A}">
                    <a16:rowId xmlns:a16="http://schemas.microsoft.com/office/drawing/2014/main" val="10003"/>
                  </a:ext>
                </a:extLst>
              </a:tr>
              <a:tr h="370840">
                <a:tc>
                  <a:txBody>
                    <a:bodyPr/>
                    <a:lstStyle/>
                    <a:p>
                      <a:r>
                        <a:rPr lang="cs-CZ" sz="1600" dirty="0"/>
                        <a:t>Předešlé zprávy o získaných</a:t>
                      </a:r>
                      <a:r>
                        <a:rPr lang="cs-CZ" sz="1600" baseline="0" dirty="0"/>
                        <a:t> poznatcích</a:t>
                      </a:r>
                      <a:endParaRPr lang="cs-CZ" sz="1600" dirty="0"/>
                    </a:p>
                  </a:txBody>
                  <a:tcPr>
                    <a:lnB w="12700" cap="flat" cmpd="sng" algn="ctr">
                      <a:solidFill>
                        <a:schemeClr val="tx1"/>
                      </a:solidFill>
                      <a:prstDash val="solid"/>
                      <a:round/>
                      <a:headEnd type="none" w="med" len="med"/>
                      <a:tailEnd type="none" w="med" len="med"/>
                    </a:lnB>
                  </a:tcPr>
                </a:tc>
                <a:tc>
                  <a:txBody>
                    <a:bodyPr/>
                    <a:lstStyle/>
                    <a:p>
                      <a:r>
                        <a:rPr lang="cs-CZ" sz="1600" dirty="0"/>
                        <a:t>Zajištění kvality</a:t>
                      </a:r>
                    </a:p>
                  </a:txBody>
                  <a:tcPr>
                    <a:lnB w="12700" cap="flat" cmpd="sng" algn="ctr">
                      <a:solidFill>
                        <a:schemeClr val="tx1"/>
                      </a:solidFill>
                      <a:prstDash val="solid"/>
                      <a:round/>
                      <a:headEnd type="none" w="med" len="med"/>
                      <a:tailEnd type="none" w="med" len="med"/>
                    </a:lnB>
                  </a:tcPr>
                </a:tc>
                <a:tc>
                  <a:txBody>
                    <a:bodyPr/>
                    <a:lstStyle/>
                    <a:p>
                      <a:r>
                        <a:rPr lang="cs-CZ" sz="1600" b="1" dirty="0"/>
                        <a:t>Zachyťte předešlé</a:t>
                      </a:r>
                      <a:r>
                        <a:rPr lang="cs-CZ" sz="1600" b="1" baseline="0" dirty="0"/>
                        <a:t> poznatky/zkušenosti</a:t>
                      </a:r>
                      <a:endParaRPr lang="cs-CZ" sz="1600" b="1" dirty="0"/>
                    </a:p>
                  </a:txBody>
                  <a:tcP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t>Projektový manažer</a:t>
                      </a:r>
                    </a:p>
                    <a:p>
                      <a:endParaRPr lang="cs-CZ" sz="1600" dirty="0"/>
                    </a:p>
                  </a:txBody>
                  <a:tcPr>
                    <a:lnB w="12700" cap="flat" cmpd="sng" algn="ctr">
                      <a:solidFill>
                        <a:schemeClr val="tx1"/>
                      </a:solidFill>
                      <a:prstDash val="solid"/>
                      <a:round/>
                      <a:headEnd type="none" w="med" len="med"/>
                      <a:tailEnd type="none" w="med" len="med"/>
                    </a:lnB>
                  </a:tcPr>
                </a:tc>
                <a:tc>
                  <a:txBody>
                    <a:bodyPr/>
                    <a:lstStyle/>
                    <a:p>
                      <a:r>
                        <a:rPr lang="cs-CZ" sz="1600" dirty="0"/>
                        <a:t>Přehled zkušeností</a:t>
                      </a:r>
                      <a:r>
                        <a:rPr lang="cs-CZ" sz="1600" baseline="0" dirty="0"/>
                        <a:t> (ponaučení)</a:t>
                      </a:r>
                      <a:endParaRPr lang="cs-CZ" sz="16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70840">
                <a:tc>
                  <a:txBody>
                    <a:bodyPr/>
                    <a:lstStyle/>
                    <a:p>
                      <a:r>
                        <a:rPr lang="cs-CZ" sz="1600" dirty="0"/>
                        <a:t>Vyjmenování Sponzora projektu </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t>Vedení společnosti/</a:t>
                      </a:r>
                      <a:br>
                        <a:rPr lang="cs-CZ" sz="1600" dirty="0"/>
                      </a:br>
                      <a:r>
                        <a:rPr lang="cs-CZ" sz="1600" dirty="0"/>
                        <a:t>programu</a:t>
                      </a:r>
                    </a:p>
                    <a:p>
                      <a:endParaRPr lang="cs-CZ"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b="1" dirty="0"/>
                        <a:t>Navrhněte a vyjmenujte řídící tým projektu</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dirty="0"/>
                        <a:t>Projektový manažer vytvoří; sponzor projektu</a:t>
                      </a:r>
                      <a:r>
                        <a:rPr lang="cs-CZ" sz="1600" baseline="0" dirty="0"/>
                        <a:t> schválí</a:t>
                      </a:r>
                      <a:endParaRPr lang="cs-CZ"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cs-CZ" sz="1600" dirty="0"/>
                        <a:t>Struktura</a:t>
                      </a:r>
                      <a:r>
                        <a:rPr lang="cs-CZ" sz="1600" baseline="0" dirty="0"/>
                        <a:t> a popisy rolí řídícího týmu projektu</a:t>
                      </a:r>
                      <a:endParaRPr lang="cs-CZ" sz="1600"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endParaRPr lang="cs-CZ" sz="1600" dirty="0"/>
                    </a:p>
                  </a:txBody>
                  <a:tcPr>
                    <a:lnT w="12700" cap="flat" cmpd="sng" algn="ctr">
                      <a:solidFill>
                        <a:schemeClr val="tx1"/>
                      </a:solidFill>
                      <a:prstDash val="solid"/>
                      <a:round/>
                      <a:headEnd type="none" w="med" len="med"/>
                      <a:tailEnd type="none" w="med" len="med"/>
                    </a:lnT>
                  </a:tcPr>
                </a:tc>
                <a:tc>
                  <a:txBody>
                    <a:bodyPr/>
                    <a:lstStyle/>
                    <a:p>
                      <a:endParaRPr lang="cs-CZ" sz="1600"/>
                    </a:p>
                  </a:txBody>
                  <a:tcPr>
                    <a:lnT w="12700" cap="flat" cmpd="sng" algn="ctr">
                      <a:solidFill>
                        <a:schemeClr val="tx1"/>
                      </a:solidFill>
                      <a:prstDash val="solid"/>
                      <a:round/>
                      <a:headEnd type="none" w="med" len="med"/>
                      <a:tailEnd type="none" w="med" len="med"/>
                    </a:lnT>
                  </a:tcPr>
                </a:tc>
                <a:tc>
                  <a:txBody>
                    <a:bodyPr/>
                    <a:lstStyle/>
                    <a:p>
                      <a:endParaRPr lang="cs-CZ" sz="1600" b="1" dirty="0"/>
                    </a:p>
                  </a:txBody>
                  <a:tcPr>
                    <a:lnT w="12700" cap="flat" cmpd="sng" algn="ctr">
                      <a:solidFill>
                        <a:schemeClr val="tx1"/>
                      </a:solidFill>
                      <a:prstDash val="solid"/>
                      <a:round/>
                      <a:headEnd type="none" w="med" len="med"/>
                      <a:tailEnd type="none" w="med" len="med"/>
                    </a:lnT>
                  </a:tcPr>
                </a:tc>
                <a:tc>
                  <a:txBody>
                    <a:bodyPr/>
                    <a:lstStyle/>
                    <a:p>
                      <a:endParaRPr lang="cs-CZ" sz="1600" dirty="0"/>
                    </a:p>
                  </a:txBody>
                  <a:tcPr>
                    <a:lnT w="12700" cap="flat" cmpd="sng" algn="ctr">
                      <a:solidFill>
                        <a:schemeClr val="tx1"/>
                      </a:solidFill>
                      <a:prstDash val="solid"/>
                      <a:round/>
                      <a:headEnd type="none" w="med" len="med"/>
                      <a:tailEnd type="none" w="med" len="med"/>
                    </a:lnT>
                  </a:tcPr>
                </a:tc>
                <a:tc>
                  <a:txBody>
                    <a:bodyPr/>
                    <a:lstStyle/>
                    <a:p>
                      <a:endParaRPr lang="cs-CZ" sz="16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bl>
          </a:graphicData>
        </a:graphic>
      </p:graphicFrame>
      <p:cxnSp>
        <p:nvCxnSpPr>
          <p:cNvPr id="8" name="Přímá spojnice 7"/>
          <p:cNvCxnSpPr/>
          <p:nvPr/>
        </p:nvCxnSpPr>
        <p:spPr>
          <a:xfrm flipV="1">
            <a:off x="838200" y="3637935"/>
            <a:ext cx="10515600" cy="39330"/>
          </a:xfrm>
          <a:prstGeom prst="line">
            <a:avLst/>
          </a:prstGeom>
        </p:spPr>
        <p:style>
          <a:lnRef idx="3">
            <a:schemeClr val="dk1"/>
          </a:lnRef>
          <a:fillRef idx="0">
            <a:schemeClr val="dk1"/>
          </a:fillRef>
          <a:effectRef idx="2">
            <a:schemeClr val="dk1"/>
          </a:effectRef>
          <a:fontRef idx="minor">
            <a:schemeClr val="tx1"/>
          </a:fontRef>
        </p:style>
      </p:cxnSp>
      <p:cxnSp>
        <p:nvCxnSpPr>
          <p:cNvPr id="14" name="Přímá spojnice 13"/>
          <p:cNvCxnSpPr/>
          <p:nvPr/>
        </p:nvCxnSpPr>
        <p:spPr>
          <a:xfrm>
            <a:off x="838200" y="4434348"/>
            <a:ext cx="10515600" cy="19665"/>
          </a:xfrm>
          <a:prstGeom prst="line">
            <a:avLst/>
          </a:prstGeom>
        </p:spPr>
        <p:style>
          <a:lnRef idx="3">
            <a:schemeClr val="dk1"/>
          </a:lnRef>
          <a:fillRef idx="0">
            <a:schemeClr val="dk1"/>
          </a:fillRef>
          <a:effectRef idx="2">
            <a:schemeClr val="dk1"/>
          </a:effectRef>
          <a:fontRef idx="minor">
            <a:schemeClr val="tx1"/>
          </a:fontRef>
        </p:style>
      </p:cxnSp>
      <p:graphicFrame>
        <p:nvGraphicFramePr>
          <p:cNvPr id="19" name="Tabulka 18"/>
          <p:cNvGraphicFramePr>
            <a:graphicFrameLocks noGrp="1"/>
          </p:cNvGraphicFramePr>
          <p:nvPr/>
        </p:nvGraphicFramePr>
        <p:xfrm>
          <a:off x="8947355" y="422787"/>
          <a:ext cx="208280" cy="365760"/>
        </p:xfrm>
        <a:graphic>
          <a:graphicData uri="http://schemas.openxmlformats.org/drawingml/2006/table">
            <a:tbl>
              <a:tblPr/>
              <a:tblGrid>
                <a:gridCol w="208280">
                  <a:extLst>
                    <a:ext uri="{9D8B030D-6E8A-4147-A177-3AD203B41FA5}">
                      <a16:colId xmlns:a16="http://schemas.microsoft.com/office/drawing/2014/main" val="20000"/>
                    </a:ext>
                  </a:extLst>
                </a:gridCol>
              </a:tblGrid>
              <a:tr h="0">
                <a:tc>
                  <a:txBody>
                    <a:bodyPr/>
                    <a:lstStyle/>
                    <a:p>
                      <a:endParaRPr lang="cs-CZ"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3773824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915013"/>
          </a:xfrm>
        </p:spPr>
        <p:txBody>
          <a:bodyPr>
            <a:normAutofit fontScale="90000"/>
          </a:bodyPr>
          <a:lstStyle/>
          <a:p>
            <a:pPr algn="ctr"/>
            <a:br>
              <a:rPr lang="cs-CZ" sz="3200" dirty="0"/>
            </a:br>
            <a:r>
              <a:rPr lang="cs-CZ" sz="2200" dirty="0"/>
              <a:t>Zahájení projektu (předprojektová příprava): </a:t>
            </a:r>
            <a:br>
              <a:rPr lang="cs-CZ" sz="2200" dirty="0"/>
            </a:br>
            <a:r>
              <a:rPr lang="cs-CZ" sz="2200" dirty="0"/>
              <a:t>Zajistit nezbytné předpoklady pro odsouhlasení „Nastavení (iniciace) projektu IP </a:t>
            </a:r>
            <a:br>
              <a:rPr lang="cs-CZ" dirty="0"/>
            </a:br>
            <a:endParaRPr lang="cs-CZ"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044276827"/>
              </p:ext>
            </p:extLst>
          </p:nvPr>
        </p:nvGraphicFramePr>
        <p:xfrm>
          <a:off x="838200" y="2081213"/>
          <a:ext cx="10515600" cy="2595880"/>
        </p:xfrm>
        <a:graphic>
          <a:graphicData uri="http://schemas.openxmlformats.org/drawingml/2006/table">
            <a:tbl>
              <a:tblPr firstRow="1" bandRow="1">
                <a:tableStyleId>{5C22544A-7EE6-4342-B048-85BDC9FD1C3A}</a:tableStyleId>
              </a:tblPr>
              <a:tblGrid>
                <a:gridCol w="2103120">
                  <a:extLst>
                    <a:ext uri="{9D8B030D-6E8A-4147-A177-3AD203B41FA5}">
                      <a16:colId xmlns:a16="http://schemas.microsoft.com/office/drawing/2014/main" val="20000"/>
                    </a:ext>
                  </a:extLst>
                </a:gridCol>
                <a:gridCol w="2103120">
                  <a:extLst>
                    <a:ext uri="{9D8B030D-6E8A-4147-A177-3AD203B41FA5}">
                      <a16:colId xmlns:a16="http://schemas.microsoft.com/office/drawing/2014/main" val="20001"/>
                    </a:ext>
                  </a:extLst>
                </a:gridCol>
                <a:gridCol w="2103120">
                  <a:extLst>
                    <a:ext uri="{9D8B030D-6E8A-4147-A177-3AD203B41FA5}">
                      <a16:colId xmlns:a16="http://schemas.microsoft.com/office/drawing/2014/main" val="20002"/>
                    </a:ext>
                  </a:extLst>
                </a:gridCol>
                <a:gridCol w="2103120">
                  <a:extLst>
                    <a:ext uri="{9D8B030D-6E8A-4147-A177-3AD203B41FA5}">
                      <a16:colId xmlns:a16="http://schemas.microsoft.com/office/drawing/2014/main" val="20003"/>
                    </a:ext>
                  </a:extLst>
                </a:gridCol>
                <a:gridCol w="2103120">
                  <a:extLst>
                    <a:ext uri="{9D8B030D-6E8A-4147-A177-3AD203B41FA5}">
                      <a16:colId xmlns:a16="http://schemas.microsoft.com/office/drawing/2014/main" val="20004"/>
                    </a:ext>
                  </a:extLst>
                </a:gridCol>
              </a:tblGrid>
              <a:tr h="370840">
                <a:tc>
                  <a:txBody>
                    <a:bodyPr/>
                    <a:lstStyle/>
                    <a:p>
                      <a:pPr algn="ctr"/>
                      <a:r>
                        <a:rPr lang="cs-CZ" dirty="0"/>
                        <a:t>Vstup</a:t>
                      </a:r>
                    </a:p>
                  </a:txBody>
                  <a:tcPr/>
                </a:tc>
                <a:tc>
                  <a:txBody>
                    <a:bodyPr/>
                    <a:lstStyle/>
                    <a:p>
                      <a:r>
                        <a:rPr lang="cs-CZ" dirty="0"/>
                        <a:t>Od</a:t>
                      </a:r>
                    </a:p>
                  </a:txBody>
                  <a:tcPr/>
                </a:tc>
                <a:tc>
                  <a:txBody>
                    <a:bodyPr/>
                    <a:lstStyle/>
                    <a:p>
                      <a:r>
                        <a:rPr lang="cs-CZ" dirty="0"/>
                        <a:t>Aktivita</a:t>
                      </a:r>
                    </a:p>
                  </a:txBody>
                  <a:tcPr/>
                </a:tc>
                <a:tc>
                  <a:txBody>
                    <a:bodyPr/>
                    <a:lstStyle/>
                    <a:p>
                      <a:r>
                        <a:rPr lang="cs-CZ" dirty="0"/>
                        <a:t>Kým</a:t>
                      </a:r>
                    </a:p>
                  </a:txBody>
                  <a:tcPr/>
                </a:tc>
                <a:tc>
                  <a:txBody>
                    <a:bodyPr/>
                    <a:lstStyle/>
                    <a:p>
                      <a:r>
                        <a:rPr lang="cs-CZ" dirty="0"/>
                        <a:t>Výstup</a:t>
                      </a:r>
                      <a:r>
                        <a:rPr lang="cs-CZ" baseline="0" dirty="0"/>
                        <a:t> </a:t>
                      </a:r>
                      <a:endParaRPr lang="cs-CZ" dirty="0"/>
                    </a:p>
                  </a:txBody>
                  <a:tcPr/>
                </a:tc>
                <a:extLst>
                  <a:ext uri="{0D108BD9-81ED-4DB2-BD59-A6C34878D82A}">
                    <a16:rowId xmlns:a16="http://schemas.microsoft.com/office/drawing/2014/main" val="10000"/>
                  </a:ext>
                </a:extLst>
              </a:tr>
              <a:tr h="370840">
                <a:tc>
                  <a:txBody>
                    <a:bodyPr/>
                    <a:lstStyle/>
                    <a:p>
                      <a:r>
                        <a:rPr lang="cs-CZ" sz="1600" dirty="0"/>
                        <a:t>Mandát projektu</a:t>
                      </a:r>
                    </a:p>
                  </a:txBody>
                  <a:tcP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t>Vedení společnosti/</a:t>
                      </a:r>
                      <a:br>
                        <a:rPr lang="cs-CZ" sz="1600" dirty="0"/>
                      </a:br>
                      <a:r>
                        <a:rPr lang="cs-CZ" sz="1600" dirty="0"/>
                        <a:t>programu</a:t>
                      </a:r>
                    </a:p>
                  </a:txBody>
                  <a:tcPr>
                    <a:lnB w="12700" cap="flat" cmpd="sng" algn="ctr">
                      <a:solidFill>
                        <a:schemeClr val="tx1"/>
                      </a:solidFill>
                      <a:prstDash val="solid"/>
                      <a:round/>
                      <a:headEnd type="none" w="med" len="med"/>
                      <a:tailEnd type="none" w="med" len="med"/>
                    </a:lnB>
                  </a:tcPr>
                </a:tc>
                <a:tc>
                  <a:txBody>
                    <a:bodyPr/>
                    <a:lstStyle/>
                    <a:p>
                      <a:r>
                        <a:rPr lang="cs-CZ" sz="1600" b="1" dirty="0"/>
                        <a:t>Zvolte projektový přístup a sestavte chartu</a:t>
                      </a:r>
                      <a:r>
                        <a:rPr lang="cs-CZ" sz="1600" b="1" baseline="0" dirty="0"/>
                        <a:t> projektu</a:t>
                      </a:r>
                      <a:endParaRPr lang="cs-CZ" sz="1600" b="1" dirty="0"/>
                    </a:p>
                  </a:txBody>
                  <a:tcPr>
                    <a:lnB w="12700" cap="flat" cmpd="sng" algn="ctr">
                      <a:solidFill>
                        <a:schemeClr val="tx1"/>
                      </a:solidFill>
                      <a:prstDash val="solid"/>
                      <a:round/>
                      <a:headEnd type="none" w="med" len="med"/>
                      <a:tailEnd type="none" w="med" len="med"/>
                    </a:lnB>
                  </a:tcPr>
                </a:tc>
                <a:tc>
                  <a:txBody>
                    <a:bodyPr/>
                    <a:lstStyle/>
                    <a:p>
                      <a:r>
                        <a:rPr lang="cs-CZ" sz="1600" dirty="0"/>
                        <a:t>Projektový manažer</a:t>
                      </a:r>
                    </a:p>
                  </a:txBody>
                  <a:tcPr>
                    <a:lnB w="12700" cap="flat" cmpd="sng" algn="ctr">
                      <a:solidFill>
                        <a:schemeClr val="tx1"/>
                      </a:solidFill>
                      <a:prstDash val="solid"/>
                      <a:round/>
                      <a:headEnd type="none" w="med" len="med"/>
                      <a:tailEnd type="none" w="med" len="med"/>
                    </a:lnB>
                  </a:tcPr>
                </a:tc>
                <a:tc>
                  <a:txBody>
                    <a:bodyPr/>
                    <a:lstStyle/>
                    <a:p>
                      <a:r>
                        <a:rPr lang="cs-CZ" sz="1600" dirty="0"/>
                        <a:t>Projektový</a:t>
                      </a:r>
                      <a:r>
                        <a:rPr lang="cs-CZ" sz="1600" baseline="0" dirty="0"/>
                        <a:t> přístup</a:t>
                      </a:r>
                      <a:br>
                        <a:rPr lang="cs-CZ" sz="1600" baseline="0" dirty="0"/>
                      </a:br>
                      <a:r>
                        <a:rPr lang="cs-CZ" sz="1600" baseline="0" dirty="0"/>
                        <a:t>Charta projektu</a:t>
                      </a:r>
                      <a:endParaRPr lang="cs-CZ" sz="16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cs-CZ" sz="1600" dirty="0"/>
                        <a:t>Charta (</a:t>
                      </a:r>
                      <a:r>
                        <a:rPr lang="cs-CZ" sz="1600" dirty="0" err="1"/>
                        <a:t>brief</a:t>
                      </a:r>
                      <a:r>
                        <a:rPr lang="cs-CZ" sz="1600" dirty="0"/>
                        <a:t>) projektu</a:t>
                      </a:r>
                    </a:p>
                  </a:txBody>
                  <a:tcPr>
                    <a:lnT w="12700" cap="flat" cmpd="sng" algn="ctr">
                      <a:solidFill>
                        <a:schemeClr val="tx1"/>
                      </a:solidFill>
                      <a:prstDash val="solid"/>
                      <a:round/>
                      <a:headEnd type="none" w="med" len="med"/>
                      <a:tailEnd type="none" w="med" len="med"/>
                    </a:lnT>
                  </a:tcPr>
                </a:tc>
                <a:tc>
                  <a:txBody>
                    <a:bodyPr/>
                    <a:lstStyle/>
                    <a:p>
                      <a:endParaRPr lang="cs-CZ" sz="1600" dirty="0"/>
                    </a:p>
                  </a:txBody>
                  <a:tcPr>
                    <a:lnT w="12700" cap="flat" cmpd="sng" algn="ctr">
                      <a:solidFill>
                        <a:schemeClr val="tx1"/>
                      </a:solidFill>
                      <a:prstDash val="solid"/>
                      <a:round/>
                      <a:headEnd type="none" w="med" len="med"/>
                      <a:tailEnd type="none" w="med" len="med"/>
                    </a:lnT>
                  </a:tcPr>
                </a:tc>
                <a:tc>
                  <a:txBody>
                    <a:bodyPr/>
                    <a:lstStyle/>
                    <a:p>
                      <a:r>
                        <a:rPr lang="cs-CZ" sz="1600" b="1" dirty="0"/>
                        <a:t>Naplánujte nastavovací (iniciační</a:t>
                      </a:r>
                      <a:r>
                        <a:rPr lang="cs-CZ" sz="1600" b="1" baseline="0" dirty="0"/>
                        <a:t>) etapu </a:t>
                      </a:r>
                      <a:endParaRPr lang="cs-CZ" sz="1600" b="1" dirty="0"/>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dirty="0"/>
                        <a:t>Projektový manažer</a:t>
                      </a:r>
                    </a:p>
                    <a:p>
                      <a:endParaRPr lang="cs-CZ" sz="1600" dirty="0"/>
                    </a:p>
                  </a:txBody>
                  <a:tcPr>
                    <a:lnT w="12700" cap="flat" cmpd="sng" algn="ctr">
                      <a:solidFill>
                        <a:schemeClr val="tx1"/>
                      </a:solidFill>
                      <a:prstDash val="solid"/>
                      <a:round/>
                      <a:headEnd type="none" w="med" len="med"/>
                      <a:tailEnd type="none" w="med" len="med"/>
                    </a:lnT>
                  </a:tcPr>
                </a:tc>
                <a:tc>
                  <a:txBody>
                    <a:bodyPr/>
                    <a:lstStyle/>
                    <a:p>
                      <a:r>
                        <a:rPr lang="cs-CZ" sz="1600" dirty="0"/>
                        <a:t>Plán etapy nastavení</a:t>
                      </a:r>
                      <a:br>
                        <a:rPr lang="cs-CZ" sz="1600" dirty="0"/>
                      </a:br>
                      <a:r>
                        <a:rPr lang="cs-CZ" sz="1600" dirty="0"/>
                        <a:t>(iniciace)</a:t>
                      </a:r>
                      <a:r>
                        <a:rPr lang="cs-CZ" sz="1600" baseline="0" dirty="0"/>
                        <a:t> projektu</a:t>
                      </a:r>
                      <a:endParaRPr lang="cs-CZ" sz="16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370840">
                <a:tc>
                  <a:txBody>
                    <a:bodyPr/>
                    <a:lstStyle/>
                    <a:p>
                      <a:endParaRPr lang="cs-CZ"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sz="1600" dirty="0"/>
                    </a:p>
                  </a:txBody>
                  <a:tcPr/>
                </a:tc>
                <a:tc>
                  <a:txBody>
                    <a:bodyPr/>
                    <a:lstStyle/>
                    <a:p>
                      <a:endParaRPr lang="cs-CZ" sz="1600" dirty="0"/>
                    </a:p>
                  </a:txBody>
                  <a:tcPr/>
                </a:tc>
                <a:tc>
                  <a:txBody>
                    <a:bodyPr/>
                    <a:lstStyle/>
                    <a:p>
                      <a:r>
                        <a:rPr lang="cs-CZ" sz="1600" dirty="0"/>
                        <a:t>Projektový manažer</a:t>
                      </a:r>
                    </a:p>
                  </a:txBody>
                  <a:tcPr/>
                </a:tc>
                <a:tc>
                  <a:txBody>
                    <a:bodyPr/>
                    <a:lstStyle/>
                    <a:p>
                      <a:r>
                        <a:rPr lang="cs-CZ" sz="1600" dirty="0"/>
                        <a:t>Žádost</a:t>
                      </a:r>
                      <a:r>
                        <a:rPr lang="cs-CZ" sz="1600" baseline="0" dirty="0"/>
                        <a:t> o nastavení (iniciaci) projektu</a:t>
                      </a:r>
                      <a:endParaRPr lang="cs-CZ" sz="16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988650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915013"/>
          </a:xfrm>
        </p:spPr>
        <p:txBody>
          <a:bodyPr>
            <a:normAutofit fontScale="90000"/>
          </a:bodyPr>
          <a:lstStyle/>
          <a:p>
            <a:pPr algn="ctr"/>
            <a:br>
              <a:rPr lang="cs-CZ" sz="3200" dirty="0"/>
            </a:br>
            <a:r>
              <a:rPr lang="cs-CZ" sz="3200" dirty="0"/>
              <a:t>Co vyžaduje předprojektová fáze v prostředí MŠMT</a:t>
            </a:r>
            <a:br>
              <a:rPr lang="cs-CZ" dirty="0"/>
            </a:br>
            <a:endParaRPr lang="cs-CZ" dirty="0"/>
          </a:p>
        </p:txBody>
      </p:sp>
      <p:sp>
        <p:nvSpPr>
          <p:cNvPr id="3" name="Zástupný symbol pro obsah 2"/>
          <p:cNvSpPr>
            <a:spLocks noGrp="1"/>
          </p:cNvSpPr>
          <p:nvPr>
            <p:ph idx="1"/>
          </p:nvPr>
        </p:nvSpPr>
        <p:spPr>
          <a:xfrm>
            <a:off x="838200" y="2081349"/>
            <a:ext cx="10515600" cy="4095614"/>
          </a:xfrm>
        </p:spPr>
        <p:txBody>
          <a:bodyPr/>
          <a:lstStyle/>
          <a:p>
            <a:r>
              <a:rPr lang="cs-CZ" dirty="0"/>
              <a:t>Zajistit informace a dosavadní zkušenosti</a:t>
            </a:r>
          </a:p>
          <a:p>
            <a:r>
              <a:rPr lang="cs-CZ" dirty="0"/>
              <a:t>Identifikovat potřeby a důsledně je analyzovat </a:t>
            </a:r>
          </a:p>
          <a:p>
            <a:r>
              <a:rPr lang="cs-CZ" dirty="0"/>
              <a:t>Sdílet informace v týmu a společně je hodnotit</a:t>
            </a:r>
          </a:p>
          <a:p>
            <a:r>
              <a:rPr lang="cs-CZ" dirty="0"/>
              <a:t> Zformulovat záměr projektu</a:t>
            </a:r>
          </a:p>
          <a:p>
            <a:pPr marL="0" indent="0" algn="r">
              <a:buNone/>
            </a:pPr>
            <a:r>
              <a:rPr lang="cs-CZ" dirty="0">
                <a:solidFill>
                  <a:srgbClr val="00B0F0"/>
                </a:solidFill>
              </a:rPr>
              <a:t>…a jaké dovednosti potřebujeme pro práci?</a:t>
            </a:r>
          </a:p>
          <a:p>
            <a:r>
              <a:rPr lang="cs-CZ" dirty="0">
                <a:solidFill>
                  <a:srgbClr val="00B0F0"/>
                </a:solidFill>
              </a:rPr>
              <a:t>Efektivně naslouchat a získat informace</a:t>
            </a:r>
          </a:p>
          <a:p>
            <a:r>
              <a:rPr lang="cs-CZ" dirty="0">
                <a:solidFill>
                  <a:srgbClr val="00B0F0"/>
                </a:solidFill>
              </a:rPr>
              <a:t>Důsledně komunikovat</a:t>
            </a:r>
          </a:p>
          <a:p>
            <a:r>
              <a:rPr lang="cs-CZ" dirty="0">
                <a:solidFill>
                  <a:srgbClr val="00B0F0"/>
                </a:solidFill>
              </a:rPr>
              <a:t>Dobře prezentovat </a:t>
            </a:r>
          </a:p>
          <a:p>
            <a:endParaRPr lang="cs-CZ" dirty="0">
              <a:solidFill>
                <a:srgbClr val="00B0F0"/>
              </a:solidFill>
            </a:endParaRPr>
          </a:p>
        </p:txBody>
      </p:sp>
    </p:spTree>
    <p:extLst>
      <p:ext uri="{BB962C8B-B14F-4D97-AF65-F5344CB8AC3E}">
        <p14:creationId xmlns:p14="http://schemas.microsoft.com/office/powerpoint/2010/main" val="4920366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Zjistit informace a identifikovat potřeby: aktivní naslouchání </a:t>
            </a:r>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60171" y="2081349"/>
            <a:ext cx="7271657" cy="4284616"/>
          </a:xfrm>
        </p:spPr>
      </p:pic>
    </p:spTree>
    <p:extLst>
      <p:ext uri="{BB962C8B-B14F-4D97-AF65-F5344CB8AC3E}">
        <p14:creationId xmlns:p14="http://schemas.microsoft.com/office/powerpoint/2010/main" val="4063376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7"/>
            <a:ext cx="10515600" cy="1002098"/>
          </a:xfrm>
        </p:spPr>
        <p:txBody>
          <a:bodyPr>
            <a:normAutofit/>
          </a:bodyPr>
          <a:lstStyle/>
          <a:p>
            <a:r>
              <a:rPr lang="cs-CZ" dirty="0"/>
              <a:t>…efektní i efektivní prezentace ve stylu </a:t>
            </a:r>
            <a:r>
              <a:rPr lang="cs-CZ" dirty="0" err="1"/>
              <a:t>Steva</a:t>
            </a:r>
            <a:r>
              <a:rPr lang="cs-CZ" dirty="0"/>
              <a:t> </a:t>
            </a:r>
            <a:r>
              <a:rPr lang="cs-CZ" dirty="0" err="1"/>
              <a:t>Jobse</a:t>
            </a:r>
            <a:r>
              <a:rPr lang="cs-CZ" dirty="0"/>
              <a:t> je: </a:t>
            </a:r>
            <a:endParaRPr lang="cs-CZ" sz="4000" dirty="0"/>
          </a:p>
        </p:txBody>
      </p:sp>
      <p:sp>
        <p:nvSpPr>
          <p:cNvPr id="3" name="Zástupný symbol pro obsah 2"/>
          <p:cNvSpPr>
            <a:spLocks noGrp="1"/>
          </p:cNvSpPr>
          <p:nvPr>
            <p:ph idx="1"/>
          </p:nvPr>
        </p:nvSpPr>
        <p:spPr>
          <a:xfrm>
            <a:off x="838200" y="2151017"/>
            <a:ext cx="10515600" cy="4025946"/>
          </a:xfrm>
        </p:spPr>
        <p:txBody>
          <a:bodyPr>
            <a:normAutofit/>
          </a:bodyPr>
          <a:lstStyle/>
          <a:p>
            <a:r>
              <a:rPr lang="cs-CZ" sz="2000" dirty="0"/>
              <a:t>Skvěle synchronizovaná: slova jsou provázena klíčovou informací/údajem</a:t>
            </a:r>
          </a:p>
          <a:p>
            <a:r>
              <a:rPr lang="cs-CZ" sz="2000" dirty="0"/>
              <a:t>Minimalistická – za </a:t>
            </a:r>
            <a:r>
              <a:rPr lang="cs-CZ" sz="2000" dirty="0" err="1"/>
              <a:t>Jobsem</a:t>
            </a:r>
            <a:r>
              <a:rPr lang="cs-CZ" sz="2000" dirty="0"/>
              <a:t> svítí jedno číslo/jeden údaj/jedna fotka</a:t>
            </a:r>
          </a:p>
          <a:p>
            <a:r>
              <a:rPr lang="cs-CZ" sz="2000" dirty="0"/>
              <a:t>Vtipná… ačkoliv to byl suchar</a:t>
            </a:r>
            <a:r>
              <a:rPr lang="cs-CZ" sz="2000" dirty="0">
                <a:sym typeface="Wingdings" panose="05000000000000000000" pitchFamily="2" charset="2"/>
              </a:rPr>
              <a:t></a:t>
            </a:r>
            <a:r>
              <a:rPr lang="cs-CZ" sz="2000" dirty="0"/>
              <a:t> </a:t>
            </a:r>
          </a:p>
          <a:p>
            <a:r>
              <a:rPr lang="cs-CZ" sz="2000" dirty="0"/>
              <a:t>Jednoduchá a profesionální zároveň: jednoduchost ve výrazových prostředcích zdůrazňuje profesionalitu provedení </a:t>
            </a:r>
          </a:p>
          <a:p>
            <a:r>
              <a:rPr lang="cs-CZ" sz="2000" dirty="0"/>
              <a:t>Strukturovaná: lze se v ní dobře orientovat</a:t>
            </a:r>
          </a:p>
          <a:p>
            <a:r>
              <a:rPr lang="cs-CZ" sz="2000" dirty="0"/>
              <a:t>Napínavá: eskaluje sdělování informací jako dobrý film</a:t>
            </a:r>
          </a:p>
          <a:p>
            <a:r>
              <a:rPr lang="cs-CZ" sz="2000" dirty="0"/>
              <a:t>Pragmaticky střízlivá: animace pouze tam, kde dávají smysl</a:t>
            </a:r>
          </a:p>
          <a:p>
            <a:r>
              <a:rPr lang="cs-CZ" sz="2000" dirty="0"/>
              <a:t>Uvěřitelná: ani </a:t>
            </a:r>
            <a:r>
              <a:rPr lang="cs-CZ" sz="2000" dirty="0" err="1"/>
              <a:t>Jobs</a:t>
            </a:r>
            <a:r>
              <a:rPr lang="cs-CZ" sz="2000" dirty="0"/>
              <a:t> ani jeho prezentace si na nic nehrají</a:t>
            </a:r>
          </a:p>
          <a:p>
            <a:endParaRPr lang="cs-CZ" dirty="0"/>
          </a:p>
        </p:txBody>
      </p:sp>
    </p:spTree>
    <p:extLst>
      <p:ext uri="{BB962C8B-B14F-4D97-AF65-F5344CB8AC3E}">
        <p14:creationId xmlns:p14="http://schemas.microsoft.com/office/powerpoint/2010/main" val="3910498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706007"/>
          </a:xfrm>
        </p:spPr>
        <p:txBody>
          <a:bodyPr>
            <a:normAutofit/>
          </a:bodyPr>
          <a:lstStyle/>
          <a:p>
            <a:pPr algn="ctr"/>
            <a:r>
              <a:rPr lang="cs-CZ" sz="3200" dirty="0"/>
              <a:t>Mohu to jako </a:t>
            </a:r>
            <a:r>
              <a:rPr lang="cs-CZ" sz="3200" dirty="0" err="1"/>
              <a:t>Jobs</a:t>
            </a:r>
            <a:r>
              <a:rPr lang="cs-CZ" sz="3200" dirty="0"/>
              <a:t> zvládnout taky? </a:t>
            </a:r>
          </a:p>
        </p:txBody>
      </p:sp>
      <p:sp>
        <p:nvSpPr>
          <p:cNvPr id="3" name="Zástupný symbol pro obsah 2"/>
          <p:cNvSpPr>
            <a:spLocks noGrp="1"/>
          </p:cNvSpPr>
          <p:nvPr>
            <p:ph idx="1"/>
          </p:nvPr>
        </p:nvSpPr>
        <p:spPr>
          <a:xfrm>
            <a:off x="838200" y="1976845"/>
            <a:ext cx="10515600" cy="4200117"/>
          </a:xfrm>
        </p:spPr>
        <p:txBody>
          <a:bodyPr>
            <a:normAutofit fontScale="92500" lnSpcReduction="20000"/>
          </a:bodyPr>
          <a:lstStyle/>
          <a:p>
            <a:pPr marL="0" indent="0">
              <a:buNone/>
            </a:pPr>
            <a:r>
              <a:rPr lang="cs-CZ" dirty="0"/>
              <a:t>…no jasně! Jak?  Tady deset přikázání:</a:t>
            </a:r>
          </a:p>
          <a:p>
            <a:pPr marL="514350" indent="-514350">
              <a:buAutoNum type="arabicPeriod"/>
            </a:pPr>
            <a:r>
              <a:rPr lang="cs-CZ" dirty="0"/>
              <a:t>Přemýšlej!</a:t>
            </a:r>
          </a:p>
          <a:p>
            <a:pPr marL="514350" indent="-514350">
              <a:buAutoNum type="arabicPeriod"/>
            </a:pPr>
            <a:r>
              <a:rPr lang="cs-CZ" dirty="0"/>
              <a:t>Pořádně se připrav!</a:t>
            </a:r>
          </a:p>
          <a:p>
            <a:pPr marL="514350" indent="-514350">
              <a:buAutoNum type="arabicPeriod"/>
            </a:pPr>
            <a:r>
              <a:rPr lang="cs-CZ" dirty="0"/>
              <a:t>Nalaď se na své publikum!</a:t>
            </a:r>
          </a:p>
          <a:p>
            <a:pPr marL="514350" indent="-514350">
              <a:buAutoNum type="arabicPeriod"/>
            </a:pPr>
            <a:r>
              <a:rPr lang="cs-CZ" dirty="0"/>
              <a:t>Dodržuj zlaté pravidlo rétoriky</a:t>
            </a:r>
          </a:p>
          <a:p>
            <a:pPr marL="514350" indent="-514350">
              <a:buAutoNum type="arabicPeriod"/>
            </a:pPr>
            <a:r>
              <a:rPr lang="cs-CZ" dirty="0"/>
              <a:t>Krátké věty</a:t>
            </a:r>
          </a:p>
          <a:p>
            <a:pPr marL="514350" indent="-514350">
              <a:buAutoNum type="arabicPeriod"/>
            </a:pPr>
            <a:r>
              <a:rPr lang="cs-CZ" dirty="0"/>
              <a:t>Slovesa namísto podstatných jmen</a:t>
            </a:r>
          </a:p>
          <a:p>
            <a:pPr marL="514350" indent="-514350">
              <a:buAutoNum type="arabicPeriod"/>
            </a:pPr>
            <a:r>
              <a:rPr lang="cs-CZ" dirty="0"/>
              <a:t>Zapoj posluchače – otázky!</a:t>
            </a:r>
          </a:p>
          <a:p>
            <a:pPr marL="514350" indent="-514350">
              <a:buAutoNum type="arabicPeriod"/>
            </a:pPr>
            <a:r>
              <a:rPr lang="cs-CZ" dirty="0"/>
              <a:t>Zvládni řemeslo (techniku; rétoriku; řeč těla)</a:t>
            </a:r>
          </a:p>
          <a:p>
            <a:pPr marL="514350" indent="-514350">
              <a:buAutoNum type="arabicPeriod"/>
            </a:pPr>
            <a:r>
              <a:rPr lang="cs-CZ" dirty="0"/>
              <a:t>Probuď spáče a neutralizuj baviče!</a:t>
            </a:r>
          </a:p>
          <a:p>
            <a:pPr marL="514350" indent="-514350">
              <a:buAutoNum type="arabicPeriod"/>
            </a:pPr>
            <a:r>
              <a:rPr lang="cs-CZ" dirty="0"/>
              <a:t>Připusť si trému</a:t>
            </a:r>
          </a:p>
          <a:p>
            <a:pPr marL="514350" indent="-514350">
              <a:buAutoNum type="arabicPeriod"/>
            </a:pPr>
            <a:endParaRPr lang="cs-CZ" dirty="0"/>
          </a:p>
          <a:p>
            <a:pPr marL="514350" indent="-514350">
              <a:buAutoNum type="arabicPeriod"/>
            </a:pPr>
            <a:endParaRPr lang="cs-CZ" dirty="0"/>
          </a:p>
          <a:p>
            <a:pPr marL="514350" indent="-514350">
              <a:buAutoNum type="arabicPeriod"/>
            </a:pPr>
            <a:endParaRPr lang="cs-CZ" dirty="0"/>
          </a:p>
        </p:txBody>
      </p:sp>
    </p:spTree>
    <p:extLst>
      <p:ext uri="{BB962C8B-B14F-4D97-AF65-F5344CB8AC3E}">
        <p14:creationId xmlns:p14="http://schemas.microsoft.com/office/powerpoint/2010/main" val="6289922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Proč vznikají nedorozumění – fenomén selektivního vnímání </a:t>
            </a:r>
          </a:p>
        </p:txBody>
      </p:sp>
      <p:sp>
        <p:nvSpPr>
          <p:cNvPr id="3" name="Zástupný symbol pro obsah 2"/>
          <p:cNvSpPr>
            <a:spLocks noGrp="1"/>
          </p:cNvSpPr>
          <p:nvPr>
            <p:ph idx="1"/>
          </p:nvPr>
        </p:nvSpPr>
        <p:spPr/>
        <p:txBody>
          <a:bodyPr>
            <a:normAutofit lnSpcReduction="10000"/>
          </a:bodyPr>
          <a:lstStyle/>
          <a:p>
            <a:pPr marL="0" indent="0" algn="r">
              <a:buNone/>
            </a:pPr>
            <a:r>
              <a:rPr lang="cs-CZ" b="1" dirty="0"/>
              <a:t>  </a:t>
            </a:r>
            <a:r>
              <a:rPr lang="cs-CZ" sz="1800" b="1" dirty="0"/>
              <a:t>„V našem pohledu na svět můžeme spatřit zrcadlení sebe sama.“</a:t>
            </a:r>
          </a:p>
          <a:p>
            <a:pPr marL="0" indent="0" algn="r">
              <a:buNone/>
            </a:pPr>
            <a:r>
              <a:rPr lang="cs-CZ" sz="1600" dirty="0"/>
              <a:t>Werner K. Heisenberg, fyzik a filozof</a:t>
            </a:r>
            <a:br>
              <a:rPr lang="cs-CZ" sz="1800" b="1" dirty="0"/>
            </a:br>
            <a:endParaRPr lang="cs-CZ" sz="1800" b="1" dirty="0"/>
          </a:p>
          <a:p>
            <a:r>
              <a:rPr lang="cs-CZ" dirty="0"/>
              <a:t>Náš pohled na věci kolem nás není jedinou pravdou, spíše dílčí vnímání reality. Člověk snižuje složitost věcí kolem tím, že nadbytek informací upravuje vlastní perspektivou, nepříjemné odsouvá a kýžené upřednostňuje. Díky tomuto postupu nemusíme nutně vnímat vše a vidět vše. Každý si tak nově utváří svůj vlastní obraz světa. </a:t>
            </a:r>
            <a:br>
              <a:rPr lang="cs-CZ" dirty="0"/>
            </a:br>
            <a:endParaRPr lang="cs-CZ" dirty="0"/>
          </a:p>
          <a:p>
            <a:r>
              <a:rPr lang="cs-CZ" dirty="0"/>
              <a:t>Jakými filtry selektujeme realitu? </a:t>
            </a:r>
            <a:br>
              <a:rPr lang="cs-CZ" dirty="0"/>
            </a:br>
            <a:r>
              <a:rPr lang="cs-CZ" dirty="0"/>
              <a:t>- sociální prostředí;</a:t>
            </a:r>
            <a:br>
              <a:rPr lang="cs-CZ" dirty="0"/>
            </a:br>
            <a:r>
              <a:rPr lang="cs-CZ" dirty="0"/>
              <a:t>- vnímání a pocity;</a:t>
            </a:r>
            <a:br>
              <a:rPr lang="cs-CZ" dirty="0"/>
            </a:br>
            <a:r>
              <a:rPr lang="cs-CZ" dirty="0"/>
              <a:t>- situace, kontext;</a:t>
            </a:r>
          </a:p>
          <a:p>
            <a:endParaRPr lang="cs-CZ" dirty="0"/>
          </a:p>
        </p:txBody>
      </p:sp>
    </p:spTree>
    <p:extLst>
      <p:ext uri="{BB962C8B-B14F-4D97-AF65-F5344CB8AC3E}">
        <p14:creationId xmlns:p14="http://schemas.microsoft.com/office/powerpoint/2010/main" val="895663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062554"/>
            <a:ext cx="8229600" cy="854278"/>
          </a:xfrm>
        </p:spPr>
        <p:txBody>
          <a:bodyPr>
            <a:normAutofit/>
          </a:bodyPr>
          <a:lstStyle/>
          <a:p>
            <a:pPr algn="ctr"/>
            <a:r>
              <a:rPr lang="cs-CZ" sz="2800" dirty="0"/>
              <a:t>Důsledky selektivního vnímání</a:t>
            </a:r>
          </a:p>
        </p:txBody>
      </p:sp>
      <p:sp>
        <p:nvSpPr>
          <p:cNvPr id="3" name="Zástupný symbol pro obsah 2"/>
          <p:cNvSpPr>
            <a:spLocks noGrp="1"/>
          </p:cNvSpPr>
          <p:nvPr>
            <p:ph idx="1"/>
          </p:nvPr>
        </p:nvSpPr>
        <p:spPr>
          <a:xfrm>
            <a:off x="1981200" y="2132856"/>
            <a:ext cx="8229600" cy="4059924"/>
          </a:xfrm>
        </p:spPr>
        <p:txBody>
          <a:bodyPr>
            <a:normAutofit fontScale="77500" lnSpcReduction="20000"/>
          </a:bodyPr>
          <a:lstStyle/>
          <a:p>
            <a:pPr>
              <a:tabLst>
                <a:tab pos="1071563" algn="l"/>
              </a:tabLst>
            </a:pPr>
            <a:r>
              <a:rPr lang="cs-CZ" b="0" dirty="0"/>
              <a:t>Zohledním-li, že existují různé představy o realitě, jenž jsou všechny platné, i když si mohou vzájemně odporovat, nemůže nikdo tvrdit, že jedna je důležitější než ta druhá: </a:t>
            </a:r>
            <a:br>
              <a:rPr lang="cs-CZ" b="0" dirty="0"/>
            </a:br>
            <a:r>
              <a:rPr lang="cs-CZ" b="1" dirty="0"/>
              <a:t>          prvním důsledkem by měla být tolerance;</a:t>
            </a:r>
            <a:br>
              <a:rPr lang="cs-CZ" b="1" dirty="0"/>
            </a:br>
            <a:endParaRPr lang="cs-CZ" b="1" dirty="0"/>
          </a:p>
          <a:p>
            <a:pPr>
              <a:tabLst>
                <a:tab pos="1071563" algn="l"/>
              </a:tabLst>
            </a:pPr>
            <a:r>
              <a:rPr lang="cs-CZ" b="0" dirty="0"/>
              <a:t>Vím-li o sobě, že jsme spolutvůrce své reality,  pak nemohu házet vinu jen na druhé, musím vnímat i svůj podíl? </a:t>
            </a:r>
            <a:br>
              <a:rPr lang="cs-CZ" b="0" dirty="0"/>
            </a:br>
            <a:r>
              <a:rPr lang="cs-CZ" dirty="0"/>
              <a:t>        	</a:t>
            </a:r>
            <a:r>
              <a:rPr lang="cs-CZ" b="1" dirty="0"/>
              <a:t>druhým důsledkem by měla být zodpovědnost; </a:t>
            </a:r>
            <a:br>
              <a:rPr lang="cs-CZ" b="1" dirty="0"/>
            </a:br>
            <a:endParaRPr lang="cs-CZ" b="1" dirty="0"/>
          </a:p>
          <a:p>
            <a:pPr>
              <a:tabLst>
                <a:tab pos="1071563" algn="l"/>
              </a:tabLst>
            </a:pPr>
            <a:r>
              <a:rPr lang="cs-CZ" b="0" dirty="0"/>
              <a:t>Pokud vím, že vnímám svět skrze filtry, pak bych své filtry měl znát, abych je mohl učinit součástí svého obrazu:</a:t>
            </a:r>
            <a:br>
              <a:rPr lang="cs-CZ" b="0" dirty="0"/>
            </a:br>
            <a:r>
              <a:rPr lang="cs-CZ" dirty="0"/>
              <a:t>       	</a:t>
            </a:r>
            <a:r>
              <a:rPr lang="cs-CZ" b="1" dirty="0"/>
              <a:t>třetím důsledkem by mělo být poznání sebe sama a sebereflexe;</a:t>
            </a:r>
            <a:br>
              <a:rPr lang="cs-CZ" b="1" dirty="0"/>
            </a:br>
            <a:r>
              <a:rPr lang="cs-CZ" b="1" dirty="0"/>
              <a:t> </a:t>
            </a:r>
          </a:p>
          <a:p>
            <a:pPr>
              <a:tabLst>
                <a:tab pos="1071563" algn="l"/>
              </a:tabLst>
            </a:pPr>
            <a:r>
              <a:rPr lang="cs-CZ" b="0" dirty="0"/>
              <a:t>Akceptuji-li, že každý máme svou realitu, pak musíme diskutovat s ostatními o svých rozdílných pohledech na svět a komunikací se přibližovat ke společné pravdě: </a:t>
            </a:r>
            <a:br>
              <a:rPr lang="cs-CZ" b="0" dirty="0"/>
            </a:br>
            <a:r>
              <a:rPr lang="cs-CZ" dirty="0"/>
              <a:t>        	</a:t>
            </a:r>
            <a:r>
              <a:rPr lang="cs-CZ" b="1" dirty="0"/>
              <a:t>čtvrtým důsledkem je ochota k dialogu a řešení konfliktů;</a:t>
            </a:r>
          </a:p>
          <a:p>
            <a:endParaRPr lang="cs-CZ" dirty="0"/>
          </a:p>
        </p:txBody>
      </p:sp>
    </p:spTree>
    <p:extLst>
      <p:ext uri="{BB962C8B-B14F-4D97-AF65-F5344CB8AC3E}">
        <p14:creationId xmlns:p14="http://schemas.microsoft.com/office/powerpoint/2010/main" val="3868498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2800" dirty="0"/>
              <a:t>…jak funguje komunikace? </a:t>
            </a:r>
          </a:p>
        </p:txBody>
      </p:sp>
      <p:sp>
        <p:nvSpPr>
          <p:cNvPr id="4" name="Rectangle 3"/>
          <p:cNvSpPr>
            <a:spLocks noGrp="1" noChangeArrowheads="1"/>
          </p:cNvSpPr>
          <p:nvPr>
            <p:ph idx="1"/>
          </p:nvPr>
        </p:nvSpPr>
        <p:spPr bwMode="auto">
          <a:xfrm>
            <a:off x="2682184" y="2412780"/>
            <a:ext cx="7528617" cy="3780000"/>
          </a:xfrm>
          <a:prstGeom prst="rect">
            <a:avLst/>
          </a:prstGeom>
          <a:solidFill>
            <a:srgbClr val="C0C0C0"/>
          </a:solidFill>
          <a:ln w="9525">
            <a:solidFill>
              <a:srgbClr val="000000"/>
            </a:solidFill>
            <a:miter lim="800000"/>
            <a:headEnd/>
            <a:tailEnd/>
          </a:ln>
        </p:spPr>
        <p:txBody>
          <a:bodyPr>
            <a:normAutofit fontScale="62500" lnSpcReduction="20000"/>
          </a:bodyPr>
          <a:lstStyle/>
          <a:p>
            <a:pPr algn="l" eaLnBrk="0" hangingPunct="0"/>
            <a:endParaRPr lang="cs-CZ" dirty="0"/>
          </a:p>
          <a:p>
            <a:pPr algn="l" eaLnBrk="0" hangingPunct="0"/>
            <a:r>
              <a:rPr lang="cs-CZ" dirty="0"/>
              <a:t>Jarolím:	Sama jsi přece říkala, že tady nechceš zůstat.</a:t>
            </a:r>
          </a:p>
          <a:p>
            <a:pPr algn="l" eaLnBrk="0" hangingPunct="0"/>
            <a:endParaRPr lang="cs-CZ" dirty="0"/>
          </a:p>
          <a:p>
            <a:pPr algn="l" eaLnBrk="0" hangingPunct="0"/>
            <a:r>
              <a:rPr lang="cs-CZ" dirty="0"/>
              <a:t>Světla:	A co má být? Co má být, že jsem to řekla? Copak vy mužský			něčemu rozumíte? Když řeknu, že tu nechci zůstat, tak to 			neznamená, že chci jít pryč.</a:t>
            </a:r>
          </a:p>
          <a:p>
            <a:pPr algn="l" eaLnBrk="0" hangingPunct="0"/>
            <a:endParaRPr lang="cs-CZ" dirty="0"/>
          </a:p>
          <a:p>
            <a:pPr algn="l" eaLnBrk="0" hangingPunct="0"/>
            <a:r>
              <a:rPr lang="cs-CZ" dirty="0"/>
              <a:t>Jarolím: 	Takže když jsi mi tenkrát řekla, abych táhnul za ní, tak…</a:t>
            </a:r>
            <a:br>
              <a:rPr lang="cs-CZ" dirty="0"/>
            </a:br>
            <a:endParaRPr lang="cs-CZ" dirty="0"/>
          </a:p>
          <a:p>
            <a:pPr algn="l" eaLnBrk="0" hangingPunct="0"/>
            <a:r>
              <a:rPr lang="cs-CZ" dirty="0"/>
              <a:t>Světla: 	Tak jsi měl zůstat se mnou! To je </a:t>
            </a:r>
            <a:r>
              <a:rPr lang="cs-CZ" dirty="0" err="1"/>
              <a:t>každýmu</a:t>
            </a:r>
            <a:r>
              <a:rPr lang="cs-CZ" dirty="0"/>
              <a:t> normálnímu člověku			jasný!</a:t>
            </a:r>
          </a:p>
          <a:p>
            <a:pPr algn="l" eaLnBrk="0" hangingPunct="0"/>
            <a:endParaRPr lang="cs-CZ" dirty="0"/>
          </a:p>
          <a:p>
            <a:pPr algn="l" eaLnBrk="0" hangingPunct="0"/>
            <a:endParaRPr lang="cs-CZ" dirty="0"/>
          </a:p>
          <a:p>
            <a:pPr algn="l" eaLnBrk="0" hangingPunct="0"/>
            <a:endParaRPr lang="cs-CZ" dirty="0"/>
          </a:p>
          <a:p>
            <a:pPr marL="0" indent="0" eaLnBrk="0" hangingPunct="0">
              <a:buNone/>
            </a:pPr>
            <a:r>
              <a:rPr lang="cs-CZ" dirty="0"/>
              <a:t>				Holky z porcelánu (Juraj Herz, 1974</a:t>
            </a:r>
            <a:r>
              <a:rPr lang="cs-CZ" sz="1100" dirty="0"/>
              <a:t>)</a:t>
            </a:r>
            <a:endParaRPr lang="cs-CZ" dirty="0"/>
          </a:p>
        </p:txBody>
      </p:sp>
      <p:pic>
        <p:nvPicPr>
          <p:cNvPr id="5" name="Picture 2" descr="person23"/>
          <p:cNvPicPr>
            <a:picLocks noChangeAspect="1" noChangeArrowheads="1"/>
          </p:cNvPicPr>
          <p:nvPr/>
        </p:nvPicPr>
        <p:blipFill>
          <a:blip r:embed="rId2" cstate="print"/>
          <a:srcRect/>
          <a:stretch>
            <a:fillRect/>
          </a:stretch>
        </p:blipFill>
        <p:spPr bwMode="auto">
          <a:xfrm>
            <a:off x="2135561" y="2412781"/>
            <a:ext cx="546623" cy="1352301"/>
          </a:xfrm>
          <a:prstGeom prst="rect">
            <a:avLst/>
          </a:prstGeom>
          <a:noFill/>
          <a:ln w="9525">
            <a:noFill/>
            <a:miter lim="800000"/>
            <a:headEnd/>
            <a:tailEnd/>
          </a:ln>
        </p:spPr>
      </p:pic>
    </p:spTree>
    <p:extLst>
      <p:ext uri="{BB962C8B-B14F-4D97-AF65-F5344CB8AC3E}">
        <p14:creationId xmlns:p14="http://schemas.microsoft.com/office/powerpoint/2010/main" val="4164707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1071767"/>
          </a:xfrm>
        </p:spPr>
        <p:txBody>
          <a:bodyPr>
            <a:normAutofit/>
          </a:bodyPr>
          <a:lstStyle/>
          <a:p>
            <a:pPr algn="ctr"/>
            <a:r>
              <a:rPr lang="cs-CZ" sz="3200" dirty="0"/>
              <a:t>Jaké metody v tréninkovém programu použijeme? </a:t>
            </a:r>
          </a:p>
        </p:txBody>
      </p:sp>
      <p:sp>
        <p:nvSpPr>
          <p:cNvPr id="3" name="Zástupný symbol pro obsah 2"/>
          <p:cNvSpPr>
            <a:spLocks noGrp="1"/>
          </p:cNvSpPr>
          <p:nvPr>
            <p:ph idx="1"/>
          </p:nvPr>
        </p:nvSpPr>
        <p:spPr>
          <a:xfrm>
            <a:off x="838200" y="2403565"/>
            <a:ext cx="10515600" cy="3773397"/>
          </a:xfrm>
        </p:spPr>
        <p:txBody>
          <a:bodyPr/>
          <a:lstStyle/>
          <a:p>
            <a:r>
              <a:rPr lang="cs-CZ" dirty="0">
                <a:solidFill>
                  <a:schemeClr val="accent6"/>
                </a:solidFill>
              </a:rPr>
              <a:t>Přednáška</a:t>
            </a:r>
            <a:r>
              <a:rPr lang="cs-CZ" dirty="0"/>
              <a:t> – pro prohloubení znalostí/hard </a:t>
            </a:r>
            <a:r>
              <a:rPr lang="cs-CZ" dirty="0" err="1"/>
              <a:t>skills</a:t>
            </a:r>
            <a:endParaRPr lang="cs-CZ" dirty="0"/>
          </a:p>
          <a:p>
            <a:r>
              <a:rPr lang="cs-CZ" dirty="0"/>
              <a:t>Řešení </a:t>
            </a:r>
            <a:r>
              <a:rPr lang="cs-CZ" dirty="0">
                <a:solidFill>
                  <a:schemeClr val="accent6"/>
                </a:solidFill>
              </a:rPr>
              <a:t>úkolů a modelových situací </a:t>
            </a:r>
            <a:r>
              <a:rPr lang="cs-CZ" dirty="0"/>
              <a:t>- procvičení v praxi</a:t>
            </a:r>
          </a:p>
          <a:p>
            <a:r>
              <a:rPr lang="cs-CZ" dirty="0">
                <a:solidFill>
                  <a:schemeClr val="accent6"/>
                </a:solidFill>
              </a:rPr>
              <a:t>Videoukázky</a:t>
            </a:r>
            <a:r>
              <a:rPr lang="cs-CZ" dirty="0"/>
              <a:t> – pro Vaši inspiraci dobrými příklady</a:t>
            </a:r>
          </a:p>
          <a:p>
            <a:r>
              <a:rPr lang="cs-CZ" dirty="0">
                <a:solidFill>
                  <a:schemeClr val="accent6"/>
                </a:solidFill>
              </a:rPr>
              <a:t>Moderovaná diskuse </a:t>
            </a:r>
            <a:r>
              <a:rPr lang="cs-CZ" dirty="0"/>
              <a:t>– pro sdílení zkušeností v týmu</a:t>
            </a:r>
          </a:p>
          <a:p>
            <a:r>
              <a:rPr lang="cs-CZ" dirty="0">
                <a:solidFill>
                  <a:schemeClr val="accent6"/>
                </a:solidFill>
              </a:rPr>
              <a:t>Cvičení</a:t>
            </a:r>
            <a:r>
              <a:rPr lang="cs-CZ" dirty="0"/>
              <a:t>/v malých týmech i dvojicích – upevnit dovednosti</a:t>
            </a:r>
          </a:p>
          <a:p>
            <a:r>
              <a:rPr lang="cs-CZ" dirty="0">
                <a:solidFill>
                  <a:schemeClr val="accent6"/>
                </a:solidFill>
              </a:rPr>
              <a:t>Zpětná vazba </a:t>
            </a:r>
            <a:r>
              <a:rPr lang="cs-CZ" dirty="0"/>
              <a:t>– obousměrná: pro Váš rozvoj; pro lektora k nastavení témat</a:t>
            </a:r>
          </a:p>
          <a:p>
            <a:r>
              <a:rPr lang="cs-CZ" dirty="0">
                <a:solidFill>
                  <a:schemeClr val="accent6"/>
                </a:solidFill>
              </a:rPr>
              <a:t>Hry a interaktivní prvky </a:t>
            </a:r>
            <a:r>
              <a:rPr lang="cs-CZ" dirty="0"/>
              <a:t>– aby Vás to bavilo </a:t>
            </a:r>
            <a:r>
              <a:rPr lang="cs-CZ" dirty="0">
                <a:sym typeface="Wingdings" panose="05000000000000000000" pitchFamily="2" charset="2"/>
              </a:rPr>
              <a:t></a:t>
            </a:r>
            <a:endParaRPr lang="cs-CZ" dirty="0"/>
          </a:p>
        </p:txBody>
      </p:sp>
    </p:spTree>
    <p:extLst>
      <p:ext uri="{BB962C8B-B14F-4D97-AF65-F5344CB8AC3E}">
        <p14:creationId xmlns:p14="http://schemas.microsoft.com/office/powerpoint/2010/main" val="28764340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7"/>
            <a:ext cx="10515600" cy="758258"/>
          </a:xfrm>
        </p:spPr>
        <p:txBody>
          <a:bodyPr>
            <a:normAutofit/>
          </a:bodyPr>
          <a:lstStyle/>
          <a:p>
            <a:pPr algn="ctr"/>
            <a:r>
              <a:rPr lang="cs-CZ" sz="3200" dirty="0"/>
              <a:t>Jak probíhá proces komunikace</a:t>
            </a:r>
          </a:p>
        </p:txBody>
      </p:sp>
      <p:sp>
        <p:nvSpPr>
          <p:cNvPr id="3" name="Zástupný symbol pro obsah 2"/>
          <p:cNvSpPr>
            <a:spLocks noGrp="1"/>
          </p:cNvSpPr>
          <p:nvPr>
            <p:ph idx="1"/>
          </p:nvPr>
        </p:nvSpPr>
        <p:spPr/>
        <p:txBody>
          <a:bodyPr>
            <a:normAutofit fontScale="92500" lnSpcReduction="10000"/>
          </a:bodyPr>
          <a:lstStyle/>
          <a:p>
            <a:pPr algn="just">
              <a:buNone/>
            </a:pPr>
            <a:r>
              <a:rPr lang="cs-CZ" dirty="0"/>
              <a:t>Nejen odesílatelé dávají čtyři různé informace, ale i příjemci vnímají najednou „čtyřma ušima“ – ve čtyřech různých rovinách. Obrazně řečeno, každé ucho slouží k pochopení na jednom ze čtyř kanálů.</a:t>
            </a:r>
          </a:p>
          <a:p>
            <a:pPr>
              <a:buNone/>
            </a:pPr>
            <a:endParaRPr lang="cs-CZ" dirty="0"/>
          </a:p>
          <a:p>
            <a:pPr>
              <a:buNone/>
            </a:pPr>
            <a:r>
              <a:rPr lang="cs-CZ" b="1" dirty="0"/>
              <a:t>	UCHO SITUACE:    			UCHO APELU:</a:t>
            </a:r>
            <a:endParaRPr lang="cs-CZ" dirty="0"/>
          </a:p>
          <a:p>
            <a:pPr>
              <a:buNone/>
            </a:pPr>
            <a:r>
              <a:rPr lang="cs-CZ" dirty="0"/>
              <a:t>	</a:t>
            </a:r>
            <a:r>
              <a:rPr lang="cs-CZ" b="0" dirty="0"/>
              <a:t>„Co se děje?“			„Co se ode mě žádá?“</a:t>
            </a:r>
          </a:p>
          <a:p>
            <a:pPr>
              <a:buNone/>
            </a:pPr>
            <a:r>
              <a:rPr lang="cs-CZ" b="0" dirty="0"/>
              <a:t>	„Oč jde?“				„Jaký/á mám být?“</a:t>
            </a:r>
          </a:p>
          <a:p>
            <a:endParaRPr lang="cs-CZ" dirty="0"/>
          </a:p>
          <a:p>
            <a:pPr>
              <a:buNone/>
            </a:pPr>
            <a:r>
              <a:rPr lang="cs-CZ" b="1" dirty="0"/>
              <a:t>	UCHO SEBEPOZNÁNÍ		 UCHO VZTAHU:</a:t>
            </a:r>
            <a:endParaRPr lang="cs-CZ" dirty="0"/>
          </a:p>
          <a:p>
            <a:pPr>
              <a:buNone/>
            </a:pPr>
            <a:r>
              <a:rPr lang="cs-CZ" dirty="0"/>
              <a:t>	„</a:t>
            </a:r>
            <a:r>
              <a:rPr lang="cs-CZ" b="0" dirty="0"/>
              <a:t>Kdo je ten druhý?“			  „Jak mě vidí ten druhý?“	</a:t>
            </a:r>
          </a:p>
          <a:p>
            <a:pPr>
              <a:buNone/>
            </a:pPr>
            <a:r>
              <a:rPr lang="cs-CZ" b="0" dirty="0"/>
              <a:t>	„Co o sobě vypovídá?“		 „Co si o mně myslí?“</a:t>
            </a:r>
          </a:p>
          <a:p>
            <a:endParaRPr lang="cs-CZ" dirty="0"/>
          </a:p>
        </p:txBody>
      </p:sp>
    </p:spTree>
    <p:extLst>
      <p:ext uri="{BB962C8B-B14F-4D97-AF65-F5344CB8AC3E}">
        <p14:creationId xmlns:p14="http://schemas.microsoft.com/office/powerpoint/2010/main" val="16050850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Jak odstranit nedorozumění </a:t>
            </a:r>
          </a:p>
        </p:txBody>
      </p:sp>
      <p:sp>
        <p:nvSpPr>
          <p:cNvPr id="3" name="Zástupný symbol pro obsah 2"/>
          <p:cNvSpPr>
            <a:spLocks noGrp="1"/>
          </p:cNvSpPr>
          <p:nvPr>
            <p:ph idx="1"/>
          </p:nvPr>
        </p:nvSpPr>
        <p:spPr/>
        <p:txBody>
          <a:bodyPr>
            <a:normAutofit/>
          </a:bodyPr>
          <a:lstStyle/>
          <a:p>
            <a:pPr>
              <a:buFont typeface="Wingdings 2" pitchFamily="18" charset="2"/>
              <a:buNone/>
            </a:pPr>
            <a:r>
              <a:rPr lang="cs-CZ" dirty="0"/>
              <a:t>Když má posluchač na výběr, obvykle se rozhodne pro vztahovou rovinu.  Z toho vyplývá:  </a:t>
            </a:r>
            <a:r>
              <a:rPr lang="cs-CZ" b="1" dirty="0"/>
              <a:t>formulujte svůj apel důsledně! </a:t>
            </a:r>
            <a:br>
              <a:rPr lang="cs-CZ" dirty="0"/>
            </a:br>
            <a:endParaRPr lang="cs-CZ" dirty="0"/>
          </a:p>
          <a:p>
            <a:pPr algn="ctr">
              <a:buFont typeface="Wingdings 2" pitchFamily="18" charset="2"/>
              <a:buNone/>
            </a:pPr>
            <a:r>
              <a:rPr lang="cs-CZ" b="1" dirty="0"/>
              <a:t>„Přidej trochu prosím, celkem spěchám. „</a:t>
            </a:r>
          </a:p>
          <a:p>
            <a:endParaRPr lang="cs-CZ" dirty="0"/>
          </a:p>
          <a:p>
            <a:r>
              <a:rPr lang="cs-CZ" dirty="0"/>
              <a:t>Aktivně naslouchej a sděl druhému svoji reakci na to, co právě řekl - resp. to, jak jsi to pochopil ty.</a:t>
            </a:r>
          </a:p>
          <a:p>
            <a:r>
              <a:rPr lang="cs-CZ" dirty="0"/>
              <a:t>Mluv tak, abys byl pochopen!</a:t>
            </a:r>
          </a:p>
          <a:p>
            <a:r>
              <a:rPr lang="cs-CZ" dirty="0"/>
              <a:t>Mluv o sobě, ne o jiných.</a:t>
            </a:r>
            <a:endParaRPr lang="cs-CZ" sz="3600" dirty="0">
              <a:solidFill>
                <a:srgbClr val="22AE87"/>
              </a:solidFill>
            </a:endParaRPr>
          </a:p>
          <a:p>
            <a:endParaRPr lang="cs-CZ" dirty="0"/>
          </a:p>
        </p:txBody>
      </p:sp>
    </p:spTree>
    <p:extLst>
      <p:ext uri="{BB962C8B-B14F-4D97-AF65-F5344CB8AC3E}">
        <p14:creationId xmlns:p14="http://schemas.microsoft.com/office/powerpoint/2010/main" val="40513970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981200" y="1124744"/>
            <a:ext cx="8229600" cy="5068036"/>
          </a:xfrm>
        </p:spPr>
        <p:txBody>
          <a:bodyPr/>
          <a:lstStyle/>
          <a:p>
            <a:pPr marL="0" indent="0" algn="ctr">
              <a:spcBef>
                <a:spcPct val="0"/>
              </a:spcBef>
              <a:buNone/>
            </a:pPr>
            <a:endParaRPr lang="cs-CZ" sz="1600" dirty="0">
              <a:solidFill>
                <a:srgbClr val="FF0000"/>
              </a:solidFill>
            </a:endParaRPr>
          </a:p>
          <a:p>
            <a:pPr marL="0" indent="0" algn="ctr">
              <a:spcBef>
                <a:spcPct val="0"/>
              </a:spcBef>
              <a:buNone/>
            </a:pPr>
            <a:r>
              <a:rPr lang="cs-CZ" sz="5400" dirty="0">
                <a:solidFill>
                  <a:srgbClr val="FF0000"/>
                </a:solidFill>
              </a:rPr>
              <a:t>Pro průběh komunikace </a:t>
            </a:r>
          </a:p>
          <a:p>
            <a:pPr marL="0" indent="0" algn="ctr">
              <a:spcBef>
                <a:spcPct val="0"/>
              </a:spcBef>
              <a:buNone/>
            </a:pPr>
            <a:r>
              <a:rPr lang="cs-CZ" sz="5400" dirty="0">
                <a:solidFill>
                  <a:srgbClr val="FF0000"/>
                </a:solidFill>
              </a:rPr>
              <a:t>není rozhodující, </a:t>
            </a:r>
          </a:p>
          <a:p>
            <a:pPr marL="0" indent="0" algn="ctr">
              <a:spcBef>
                <a:spcPct val="0"/>
              </a:spcBef>
              <a:buNone/>
            </a:pPr>
            <a:r>
              <a:rPr lang="cs-CZ" sz="5400" dirty="0">
                <a:solidFill>
                  <a:srgbClr val="FF0000"/>
                </a:solidFill>
              </a:rPr>
              <a:t>co říkám, ale to, </a:t>
            </a:r>
          </a:p>
          <a:p>
            <a:pPr marL="0" indent="0" algn="ctr">
              <a:spcBef>
                <a:spcPct val="0"/>
              </a:spcBef>
              <a:buNone/>
            </a:pPr>
            <a:r>
              <a:rPr lang="cs-CZ" sz="5400" dirty="0">
                <a:solidFill>
                  <a:srgbClr val="FF0000"/>
                </a:solidFill>
              </a:rPr>
              <a:t>jak to druhá strana pochopí!</a:t>
            </a:r>
          </a:p>
          <a:p>
            <a:endParaRPr lang="cs-CZ" dirty="0"/>
          </a:p>
        </p:txBody>
      </p:sp>
    </p:spTree>
    <p:extLst>
      <p:ext uri="{BB962C8B-B14F-4D97-AF65-F5344CB8AC3E}">
        <p14:creationId xmlns:p14="http://schemas.microsoft.com/office/powerpoint/2010/main" val="41478414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81200" y="1062555"/>
            <a:ext cx="8229600" cy="637857"/>
          </a:xfrm>
        </p:spPr>
        <p:txBody>
          <a:bodyPr>
            <a:normAutofit/>
          </a:bodyPr>
          <a:lstStyle/>
          <a:p>
            <a:pPr algn="ctr">
              <a:defRPr/>
            </a:pPr>
            <a:r>
              <a:rPr lang="cs-CZ" sz="2800" dirty="0"/>
              <a:t>Didaktický přístup k vysvětlování </a:t>
            </a:r>
          </a:p>
        </p:txBody>
      </p:sp>
      <p:sp>
        <p:nvSpPr>
          <p:cNvPr id="4" name="Mrak 3"/>
          <p:cNvSpPr/>
          <p:nvPr/>
        </p:nvSpPr>
        <p:spPr>
          <a:xfrm>
            <a:off x="4450557" y="1835349"/>
            <a:ext cx="3938587" cy="100806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34820" name="TextovéPole 4"/>
          <p:cNvSpPr txBox="1">
            <a:spLocks noChangeArrowheads="1"/>
          </p:cNvSpPr>
          <p:nvPr/>
        </p:nvSpPr>
        <p:spPr bwMode="auto">
          <a:xfrm>
            <a:off x="5735637" y="2154437"/>
            <a:ext cx="1368425" cy="369887"/>
          </a:xfrm>
          <a:prstGeom prst="rect">
            <a:avLst/>
          </a:prstGeom>
          <a:noFill/>
          <a:ln w="9525">
            <a:noFill/>
            <a:miter lim="800000"/>
            <a:headEnd/>
            <a:tailEnd/>
          </a:ln>
        </p:spPr>
        <p:txBody>
          <a:bodyPr>
            <a:spAutoFit/>
          </a:bodyPr>
          <a:lstStyle/>
          <a:p>
            <a:r>
              <a:rPr lang="cs-CZ" dirty="0"/>
              <a:t>Vysvětlovat </a:t>
            </a:r>
          </a:p>
        </p:txBody>
      </p:sp>
      <p:sp>
        <p:nvSpPr>
          <p:cNvPr id="6" name="Šipka dolů 5"/>
          <p:cNvSpPr/>
          <p:nvPr/>
        </p:nvSpPr>
        <p:spPr>
          <a:xfrm>
            <a:off x="6241599" y="3184250"/>
            <a:ext cx="576262" cy="7207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34822" name="TextovéPole 8"/>
          <p:cNvSpPr txBox="1">
            <a:spLocks noChangeArrowheads="1"/>
          </p:cNvSpPr>
          <p:nvPr/>
        </p:nvSpPr>
        <p:spPr bwMode="auto">
          <a:xfrm>
            <a:off x="3432175" y="3429000"/>
            <a:ext cx="5976938" cy="369888"/>
          </a:xfrm>
          <a:prstGeom prst="rect">
            <a:avLst/>
          </a:prstGeom>
          <a:noFill/>
          <a:ln w="9525">
            <a:noFill/>
            <a:miter lim="800000"/>
            <a:headEnd/>
            <a:tailEnd/>
          </a:ln>
        </p:spPr>
        <p:txBody>
          <a:bodyPr>
            <a:spAutoFit/>
          </a:bodyPr>
          <a:lstStyle/>
          <a:p>
            <a:r>
              <a:rPr lang="cs-CZ" dirty="0">
                <a:solidFill>
                  <a:srgbClr val="FF0000"/>
                </a:solidFill>
              </a:rPr>
              <a:t>Nekonstatovat!!!                                          Nepopisovat!!!</a:t>
            </a:r>
          </a:p>
        </p:txBody>
      </p:sp>
      <p:sp>
        <p:nvSpPr>
          <p:cNvPr id="34823" name="TextovéPole 10"/>
          <p:cNvSpPr txBox="1">
            <a:spLocks noChangeArrowheads="1"/>
          </p:cNvSpPr>
          <p:nvPr/>
        </p:nvSpPr>
        <p:spPr bwMode="auto">
          <a:xfrm>
            <a:off x="4224339" y="4011060"/>
            <a:ext cx="5184775" cy="368300"/>
          </a:xfrm>
          <a:prstGeom prst="rect">
            <a:avLst/>
          </a:prstGeom>
          <a:noFill/>
          <a:ln w="9525">
            <a:noFill/>
            <a:miter lim="800000"/>
            <a:headEnd/>
            <a:tailEnd/>
          </a:ln>
        </p:spPr>
        <p:txBody>
          <a:bodyPr>
            <a:spAutoFit/>
          </a:bodyPr>
          <a:lstStyle/>
          <a:p>
            <a:r>
              <a:rPr lang="cs-CZ" dirty="0">
                <a:solidFill>
                  <a:srgbClr val="00B050"/>
                </a:solidFill>
              </a:rPr>
              <a:t>Zodpovědět otázku dětí, ale i vědců a filosofů:</a:t>
            </a:r>
          </a:p>
        </p:txBody>
      </p:sp>
      <p:sp>
        <p:nvSpPr>
          <p:cNvPr id="12" name="Výbuch 2 11"/>
          <p:cNvSpPr/>
          <p:nvPr/>
        </p:nvSpPr>
        <p:spPr>
          <a:xfrm>
            <a:off x="5052219" y="4451393"/>
            <a:ext cx="2952750" cy="10795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dirty="0">
              <a:solidFill>
                <a:srgbClr val="FFFF00"/>
              </a:solidFill>
            </a:endParaRPr>
          </a:p>
        </p:txBody>
      </p:sp>
      <p:sp>
        <p:nvSpPr>
          <p:cNvPr id="34825" name="TextovéPole 12"/>
          <p:cNvSpPr txBox="1">
            <a:spLocks noChangeArrowheads="1"/>
          </p:cNvSpPr>
          <p:nvPr/>
        </p:nvSpPr>
        <p:spPr bwMode="auto">
          <a:xfrm>
            <a:off x="6096001" y="4806199"/>
            <a:ext cx="1296987" cy="369888"/>
          </a:xfrm>
          <a:prstGeom prst="rect">
            <a:avLst/>
          </a:prstGeom>
          <a:noFill/>
          <a:ln w="9525">
            <a:noFill/>
            <a:miter lim="800000"/>
            <a:headEnd/>
            <a:tailEnd/>
          </a:ln>
        </p:spPr>
        <p:txBody>
          <a:bodyPr>
            <a:spAutoFit/>
          </a:bodyPr>
          <a:lstStyle/>
          <a:p>
            <a:r>
              <a:rPr lang="cs-CZ" b="1" dirty="0"/>
              <a:t>PROČ?</a:t>
            </a:r>
          </a:p>
        </p:txBody>
      </p:sp>
    </p:spTree>
    <p:extLst>
      <p:ext uri="{BB962C8B-B14F-4D97-AF65-F5344CB8AC3E}">
        <p14:creationId xmlns:p14="http://schemas.microsoft.com/office/powerpoint/2010/main" val="3967832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sz="2800" dirty="0"/>
              <a:t>Zlaté pravidlo rétoriky</a:t>
            </a:r>
          </a:p>
        </p:txBody>
      </p:sp>
      <p:sp>
        <p:nvSpPr>
          <p:cNvPr id="3" name="Zástupný symbol pro obsah 2"/>
          <p:cNvSpPr>
            <a:spLocks noGrp="1"/>
          </p:cNvSpPr>
          <p:nvPr>
            <p:ph idx="1"/>
          </p:nvPr>
        </p:nvSpPr>
        <p:spPr/>
        <p:txBody>
          <a:bodyPr/>
          <a:lstStyle/>
          <a:p>
            <a:pPr marL="0" indent="0">
              <a:buNone/>
            </a:pPr>
            <a:endParaRPr lang="cs-CZ" dirty="0"/>
          </a:p>
          <a:p>
            <a:pPr algn="ctr"/>
            <a:r>
              <a:rPr lang="cs-CZ" dirty="0"/>
              <a:t>Řekni, co chceš říct</a:t>
            </a:r>
          </a:p>
          <a:p>
            <a:pPr marL="0" indent="0" algn="ctr">
              <a:buNone/>
            </a:pPr>
            <a:endParaRPr lang="cs-CZ" dirty="0"/>
          </a:p>
          <a:p>
            <a:pPr algn="ctr"/>
            <a:r>
              <a:rPr lang="cs-CZ" dirty="0"/>
              <a:t>Řekni to!</a:t>
            </a:r>
          </a:p>
          <a:p>
            <a:pPr algn="ctr"/>
            <a:endParaRPr lang="cs-CZ" dirty="0"/>
          </a:p>
          <a:p>
            <a:pPr algn="ctr"/>
            <a:r>
              <a:rPr lang="cs-CZ" dirty="0"/>
              <a:t>Řekni, co jsi řekl</a:t>
            </a:r>
          </a:p>
        </p:txBody>
      </p:sp>
      <p:sp>
        <p:nvSpPr>
          <p:cNvPr id="4" name="Zástupný symbol pro zápatí 3"/>
          <p:cNvSpPr>
            <a:spLocks noGrp="1"/>
          </p:cNvSpPr>
          <p:nvPr>
            <p:ph type="ftr" sz="quarter" idx="10"/>
          </p:nvPr>
        </p:nvSpPr>
        <p:spPr/>
        <p:txBody>
          <a:bodyPr/>
          <a:lstStyle/>
          <a:p>
            <a:pPr>
              <a:defRPr/>
            </a:pPr>
            <a:endParaRPr lang="cs-CZ"/>
          </a:p>
        </p:txBody>
      </p:sp>
    </p:spTree>
    <p:extLst>
      <p:ext uri="{BB962C8B-B14F-4D97-AF65-F5344CB8AC3E}">
        <p14:creationId xmlns:p14="http://schemas.microsoft.com/office/powerpoint/2010/main" val="184668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defRPr/>
            </a:pPr>
            <a:r>
              <a:rPr lang="cs-CZ" sz="2800" dirty="0"/>
              <a:t>Jaký vliv má forma na obsah sdělení?</a:t>
            </a:r>
          </a:p>
        </p:txBody>
      </p:sp>
      <p:pic>
        <p:nvPicPr>
          <p:cNvPr id="10" name="Zástupný symbol pro obsah 9"/>
          <p:cNvPicPr>
            <a:picLocks noGrp="1" noChangeAspect="1"/>
          </p:cNvPicPr>
          <p:nvPr>
            <p:ph idx="1"/>
          </p:nvPr>
        </p:nvPicPr>
        <p:blipFill>
          <a:blip r:embed="rId2"/>
          <a:stretch>
            <a:fillRect/>
          </a:stretch>
        </p:blipFill>
        <p:spPr>
          <a:xfrm>
            <a:off x="2566988" y="1988840"/>
            <a:ext cx="7643392" cy="4240226"/>
          </a:xfrm>
          <a:prstGeom prst="rect">
            <a:avLst/>
          </a:prstGeom>
        </p:spPr>
      </p:pic>
      <p:sp>
        <p:nvSpPr>
          <p:cNvPr id="4" name="Zástupný symbol pro zápatí 3"/>
          <p:cNvSpPr>
            <a:spLocks noGrp="1"/>
          </p:cNvSpPr>
          <p:nvPr>
            <p:ph type="ftr" sz="quarter" idx="10"/>
          </p:nvPr>
        </p:nvSpPr>
        <p:spPr/>
        <p:txBody>
          <a:bodyPr/>
          <a:lstStyle/>
          <a:p>
            <a:pPr>
              <a:defRPr/>
            </a:pPr>
            <a:endParaRPr lang="cs-CZ"/>
          </a:p>
        </p:txBody>
      </p:sp>
      <p:sp>
        <p:nvSpPr>
          <p:cNvPr id="11" name="Obdélník 10"/>
          <p:cNvSpPr/>
          <p:nvPr/>
        </p:nvSpPr>
        <p:spPr>
          <a:xfrm>
            <a:off x="2566988" y="2166992"/>
            <a:ext cx="7643143" cy="4062074"/>
          </a:xfrm>
          <a:prstGeom prst="rect">
            <a:avLst/>
          </a:prstGeom>
        </p:spPr>
        <p:txBody>
          <a:bodyPr wrap="square">
            <a:spAutoFit/>
          </a:bodyPr>
          <a:lstStyle/>
          <a:p>
            <a:pPr marR="862330">
              <a:lnSpc>
                <a:spcPct val="115000"/>
              </a:lnSpc>
              <a:tabLst>
                <a:tab pos="722313" algn="l"/>
              </a:tabLst>
            </a:pPr>
            <a:r>
              <a:rPr lang="en-US" dirty="0" err="1">
                <a:latin typeface="Calibri" panose="020F0502020204030204" pitchFamily="34" charset="0"/>
                <a:ea typeface="Calibri" panose="020F0502020204030204" pitchFamily="34" charset="0"/>
                <a:cs typeface="Calibri" panose="020F0502020204030204" pitchFamily="34" charset="0"/>
              </a:rPr>
              <a:t>Č</a:t>
            </a:r>
            <a:r>
              <a:rPr lang="en-US" spc="-5" dirty="0" err="1">
                <a:latin typeface="Calibri" panose="020F0502020204030204" pitchFamily="34" charset="0"/>
                <a:ea typeface="Calibri" panose="020F0502020204030204" pitchFamily="34" charset="0"/>
                <a:cs typeface="Calibri" panose="020F0502020204030204" pitchFamily="34" charset="0"/>
              </a:rPr>
              <a:t>u</a:t>
            </a:r>
            <a:r>
              <a:rPr lang="en-US" dirty="0" err="1">
                <a:latin typeface="Calibri" panose="020F0502020204030204" pitchFamily="34" charset="0"/>
                <a:ea typeface="Calibri" panose="020F0502020204030204" pitchFamily="34" charset="0"/>
                <a:cs typeface="Calibri" panose="020F0502020204030204" pitchFamily="34" charset="0"/>
              </a:rPr>
              <a:t>řil</a:t>
            </a:r>
            <a:r>
              <a:rPr lang="en-US" dirty="0">
                <a:latin typeface="Calibri" panose="020F0502020204030204" pitchFamily="34" charset="0"/>
                <a:ea typeface="Calibri" panose="020F0502020204030204" pitchFamily="34" charset="0"/>
                <a:cs typeface="Calibri" panose="020F0502020204030204" pitchFamily="34" charset="0"/>
              </a:rPr>
              <a:t>:   </a:t>
            </a:r>
            <a:r>
              <a:rPr lang="cs-CZ"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Š</a:t>
            </a:r>
            <a:r>
              <a:rPr lang="en-US" dirty="0" err="1">
                <a:latin typeface="Calibri" panose="020F0502020204030204" pitchFamily="34" charset="0"/>
                <a:ea typeface="Calibri" panose="020F0502020204030204" pitchFamily="34" charset="0"/>
                <a:cs typeface="Calibri" panose="020F0502020204030204" pitchFamily="34" charset="0"/>
              </a:rPr>
              <a:t>t</a:t>
            </a:r>
            <a:r>
              <a:rPr lang="en-US" spc="5" dirty="0" err="1">
                <a:latin typeface="Calibri" panose="020F0502020204030204" pitchFamily="34" charset="0"/>
                <a:ea typeface="Calibri" panose="020F0502020204030204" pitchFamily="34" charset="0"/>
                <a:cs typeface="Calibri" panose="020F0502020204030204" pitchFamily="34" charset="0"/>
              </a:rPr>
              <a:t>ě</a:t>
            </a:r>
            <a:r>
              <a:rPr lang="en-US" dirty="0" err="1">
                <a:latin typeface="Calibri" panose="020F0502020204030204" pitchFamily="34" charset="0"/>
                <a:ea typeface="Calibri" panose="020F0502020204030204" pitchFamily="34" charset="0"/>
                <a:cs typeface="Calibri" panose="020F0502020204030204" pitchFamily="34" charset="0"/>
              </a:rPr>
              <a:t>stí</a:t>
            </a:r>
            <a:r>
              <a:rPr lang="en-US"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Bá</a:t>
            </a:r>
            <a:r>
              <a:rPr lang="en-US" spc="-10" dirty="0" err="1">
                <a:latin typeface="Calibri" panose="020F0502020204030204" pitchFamily="34" charset="0"/>
                <a:ea typeface="Calibri" panose="020F0502020204030204" pitchFamily="34" charset="0"/>
                <a:cs typeface="Calibri" panose="020F0502020204030204" pitchFamily="34" charset="0"/>
              </a:rPr>
              <a:t>s</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dirty="0" err="1">
                <a:latin typeface="Calibri" panose="020F0502020204030204" pitchFamily="34" charset="0"/>
                <a:ea typeface="Calibri" panose="020F0502020204030204" pitchFamily="34" charset="0"/>
                <a:cs typeface="Calibri" panose="020F0502020204030204" pitchFamily="34" charset="0"/>
              </a:rPr>
              <a:t>ň</a:t>
            </a:r>
            <a:r>
              <a:rPr lang="en-US" spc="-15" dirty="0">
                <a:latin typeface="Calibri" panose="020F0502020204030204" pitchFamily="34" charset="0"/>
                <a:ea typeface="Calibri" panose="020F0502020204030204" pitchFamily="34" charset="0"/>
                <a:cs typeface="Calibri" panose="020F0502020204030204" pitchFamily="34" charset="0"/>
              </a:rPr>
              <a:t> </a:t>
            </a:r>
            <a:r>
              <a:rPr lang="en-US" spc="5" dirty="0">
                <a:latin typeface="Calibri" panose="020F0502020204030204" pitchFamily="34" charset="0"/>
                <a:ea typeface="Calibri" panose="020F0502020204030204" pitchFamily="34" charset="0"/>
                <a:cs typeface="Calibri" panose="020F0502020204030204" pitchFamily="34" charset="0"/>
              </a:rPr>
              <a:t>o</a:t>
            </a:r>
            <a:r>
              <a:rPr lang="en-US" dirty="0">
                <a:latin typeface="Calibri" panose="020F0502020204030204" pitchFamily="34" charset="0"/>
                <a:ea typeface="Calibri" panose="020F0502020204030204" pitchFamily="34" charset="0"/>
                <a:cs typeface="Calibri" panose="020F0502020204030204" pitchFamily="34" charset="0"/>
              </a:rPr>
              <a:t>d </a:t>
            </a:r>
            <a:r>
              <a:rPr lang="en-US" dirty="0" err="1">
                <a:latin typeface="Calibri" panose="020F0502020204030204" pitchFamily="34" charset="0"/>
                <a:ea typeface="Calibri" panose="020F0502020204030204" pitchFamily="34" charset="0"/>
                <a:cs typeface="Calibri" panose="020F0502020204030204" pitchFamily="34" charset="0"/>
              </a:rPr>
              <a:t>Ad</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dirty="0" err="1">
                <a:latin typeface="Calibri" panose="020F0502020204030204" pitchFamily="34" charset="0"/>
                <a:ea typeface="Calibri" panose="020F0502020204030204" pitchFamily="34" charset="0"/>
                <a:cs typeface="Calibri" panose="020F0502020204030204" pitchFamily="34" charset="0"/>
              </a:rPr>
              <a:t>lfa</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H</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10" dirty="0" err="1">
                <a:latin typeface="Calibri" panose="020F0502020204030204" pitchFamily="34" charset="0"/>
                <a:ea typeface="Calibri" panose="020F0502020204030204" pitchFamily="34" charset="0"/>
                <a:cs typeface="Calibri" panose="020F0502020204030204" pitchFamily="34" charset="0"/>
              </a:rPr>
              <a:t>j</a:t>
            </a:r>
            <a:r>
              <a:rPr lang="en-US" spc="-5" dirty="0" err="1">
                <a:latin typeface="Calibri" panose="020F0502020204030204" pitchFamily="34" charset="0"/>
                <a:ea typeface="Calibri" panose="020F0502020204030204" pitchFamily="34" charset="0"/>
                <a:cs typeface="Calibri" panose="020F0502020204030204" pitchFamily="34" charset="0"/>
              </a:rPr>
              <a:t>du</a:t>
            </a:r>
            <a:r>
              <a:rPr lang="en-US" spc="5" dirty="0" err="1">
                <a:latin typeface="Calibri" panose="020F0502020204030204" pitchFamily="34" charset="0"/>
                <a:ea typeface="Calibri" panose="020F0502020204030204" pitchFamily="34" charset="0"/>
                <a:cs typeface="Calibri" panose="020F0502020204030204" pitchFamily="34" charset="0"/>
              </a:rPr>
              <a:t>k</a:t>
            </a:r>
            <a:r>
              <a:rPr lang="en-US" dirty="0" err="1">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Š</a:t>
            </a:r>
            <a:r>
              <a:rPr lang="en-US" dirty="0" err="1">
                <a:latin typeface="Calibri" panose="020F0502020204030204" pitchFamily="34" charset="0"/>
                <a:ea typeface="Calibri" panose="020F0502020204030204" pitchFamily="34" charset="0"/>
                <a:cs typeface="Calibri" panose="020F0502020204030204" pitchFamily="34" charset="0"/>
              </a:rPr>
              <a:t>t</a:t>
            </a:r>
            <a:r>
              <a:rPr lang="en-US" spc="5" dirty="0" err="1">
                <a:latin typeface="Calibri" panose="020F0502020204030204" pitchFamily="34" charset="0"/>
                <a:ea typeface="Calibri" panose="020F0502020204030204" pitchFamily="34" charset="0"/>
                <a:cs typeface="Calibri" panose="020F0502020204030204" pitchFamily="34" charset="0"/>
              </a:rPr>
              <a:t>ě</a:t>
            </a:r>
            <a:r>
              <a:rPr lang="en-US" dirty="0" err="1">
                <a:latin typeface="Calibri" panose="020F0502020204030204" pitchFamily="34" charset="0"/>
                <a:ea typeface="Calibri" panose="020F0502020204030204" pitchFamily="34" charset="0"/>
                <a:cs typeface="Calibri" panose="020F0502020204030204" pitchFamily="34" charset="0"/>
              </a:rPr>
              <a:t>st</a:t>
            </a:r>
            <a:r>
              <a:rPr lang="en-US" spc="-15" dirty="0" err="1">
                <a:latin typeface="Calibri" panose="020F0502020204030204" pitchFamily="34" charset="0"/>
                <a:ea typeface="Calibri" panose="020F0502020204030204" pitchFamily="34" charset="0"/>
                <a:cs typeface="Calibri" panose="020F0502020204030204" pitchFamily="34" charset="0"/>
              </a:rPr>
              <a:t>í</a:t>
            </a:r>
            <a:r>
              <a:rPr lang="en-US" dirty="0">
                <a:latin typeface="Calibri" panose="020F0502020204030204" pitchFamily="34" charset="0"/>
                <a:ea typeface="Calibri" panose="020F0502020204030204" pitchFamily="34" charset="0"/>
                <a:cs typeface="Calibri" panose="020F0502020204030204" pitchFamily="34" charset="0"/>
              </a:rPr>
              <a:t>?</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15" dirty="0">
                <a:latin typeface="Calibri" panose="020F0502020204030204" pitchFamily="34" charset="0"/>
                <a:ea typeface="Calibri" panose="020F0502020204030204" pitchFamily="34" charset="0"/>
                <a:cs typeface="Calibri" panose="020F0502020204030204" pitchFamily="34" charset="0"/>
              </a:rPr>
              <a:t>C</a:t>
            </a:r>
            <a:r>
              <a:rPr lang="en-US" dirty="0">
                <a:latin typeface="Calibri" panose="020F0502020204030204" pitchFamily="34" charset="0"/>
                <a:ea typeface="Calibri" panose="020F0502020204030204" pitchFamily="34" charset="0"/>
                <a:cs typeface="Calibri" panose="020F0502020204030204" pitchFamily="34" charset="0"/>
              </a:rPr>
              <a:t>o</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je</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š</a:t>
            </a:r>
            <a:r>
              <a:rPr lang="en-US" spc="-10" dirty="0" err="1">
                <a:latin typeface="Calibri" panose="020F0502020204030204" pitchFamily="34" charset="0"/>
                <a:ea typeface="Calibri" panose="020F0502020204030204" pitchFamily="34" charset="0"/>
                <a:cs typeface="Calibri" panose="020F0502020204030204" pitchFamily="34" charset="0"/>
              </a:rPr>
              <a:t>t</a:t>
            </a:r>
            <a:r>
              <a:rPr lang="en-US" spc="5" dirty="0" err="1">
                <a:latin typeface="Calibri" panose="020F0502020204030204" pitchFamily="34" charset="0"/>
                <a:ea typeface="Calibri" panose="020F0502020204030204" pitchFamily="34" charset="0"/>
                <a:cs typeface="Calibri" panose="020F0502020204030204" pitchFamily="34" charset="0"/>
              </a:rPr>
              <a:t>ě</a:t>
            </a:r>
            <a:r>
              <a:rPr lang="en-US" dirty="0" err="1">
                <a:latin typeface="Calibri" panose="020F0502020204030204" pitchFamily="34" charset="0"/>
                <a:ea typeface="Calibri" panose="020F0502020204030204" pitchFamily="34" charset="0"/>
                <a:cs typeface="Calibri" panose="020F0502020204030204" pitchFamily="34" charset="0"/>
              </a:rPr>
              <a:t>stí</a:t>
            </a:r>
            <a:r>
              <a:rPr lang="en-US" dirty="0">
                <a:latin typeface="Calibri" panose="020F0502020204030204" pitchFamily="34" charset="0"/>
                <a:ea typeface="Calibri" panose="020F0502020204030204" pitchFamily="34" charset="0"/>
                <a:cs typeface="Calibri" panose="020F0502020204030204" pitchFamily="34" charset="0"/>
              </a:rPr>
              <a:t>?</a:t>
            </a:r>
            <a:r>
              <a:rPr lang="en-US" spc="-15"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M</a:t>
            </a:r>
            <a:r>
              <a:rPr lang="en-US" spc="-5" dirty="0" err="1">
                <a:latin typeface="Calibri" panose="020F0502020204030204" pitchFamily="34" charset="0"/>
                <a:ea typeface="Calibri" panose="020F0502020204030204" pitchFamily="34" charset="0"/>
                <a:cs typeface="Calibri" panose="020F0502020204030204" pitchFamily="34" charset="0"/>
              </a:rPr>
              <a:t>u</a:t>
            </a:r>
            <a:r>
              <a:rPr lang="en-US" dirty="0" err="1">
                <a:latin typeface="Calibri" panose="020F0502020204030204" pitchFamily="34" charset="0"/>
                <a:ea typeface="Calibri" panose="020F0502020204030204" pitchFamily="34" charset="0"/>
                <a:cs typeface="Calibri" panose="020F0502020204030204" pitchFamily="34" charset="0"/>
              </a:rPr>
              <a:t>š</a:t>
            </a:r>
            <a:r>
              <a:rPr lang="en-US" spc="5" dirty="0" err="1">
                <a:latin typeface="Calibri" panose="020F0502020204030204" pitchFamily="34" charset="0"/>
                <a:ea typeface="Calibri" panose="020F0502020204030204" pitchFamily="34" charset="0"/>
                <a:cs typeface="Calibri" panose="020F0502020204030204" pitchFamily="34" charset="0"/>
              </a:rPr>
              <a:t>k</a:t>
            </a:r>
            <a:r>
              <a:rPr lang="en-US" dirty="0" err="1">
                <a:latin typeface="Calibri" panose="020F0502020204030204" pitchFamily="34" charset="0"/>
                <a:ea typeface="Calibri" panose="020F0502020204030204" pitchFamily="34" charset="0"/>
                <a:cs typeface="Calibri" panose="020F0502020204030204" pitchFamily="34" charset="0"/>
              </a:rPr>
              <a:t>a</a:t>
            </a:r>
            <a:r>
              <a:rPr lang="cs-CZ" dirty="0">
                <a:latin typeface="Calibri" panose="020F0502020204030204" pitchFamily="34" charset="0"/>
                <a:ea typeface="Calibri" panose="020F0502020204030204" pitchFamily="34" charset="0"/>
                <a:cs typeface="Calibri" panose="020F0502020204030204" pitchFamily="34" charset="0"/>
              </a:rPr>
              <a:t> 	j</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5" dirty="0" err="1">
                <a:latin typeface="Calibri" panose="020F0502020204030204" pitchFamily="34" charset="0"/>
                <a:ea typeface="Calibri" panose="020F0502020204030204" pitchFamily="34" charset="0"/>
                <a:cs typeface="Calibri" panose="020F0502020204030204" pitchFamily="34" charset="0"/>
              </a:rPr>
              <a:t>no</a:t>
            </a:r>
            <a:r>
              <a:rPr lang="en-US" dirty="0" err="1">
                <a:latin typeface="Calibri" panose="020F0502020204030204" pitchFamily="34" charset="0"/>
                <a:ea typeface="Calibri" panose="020F0502020204030204" pitchFamily="34" charset="0"/>
                <a:cs typeface="Calibri" panose="020F0502020204030204" pitchFamily="34" charset="0"/>
              </a:rPr>
              <a:t>m</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z</a:t>
            </a:r>
            <a:r>
              <a:rPr lang="en-US" dirty="0" err="1">
                <a:latin typeface="Calibri" panose="020F0502020204030204" pitchFamily="34" charset="0"/>
                <a:ea typeface="Calibri" panose="020F0502020204030204" pitchFamily="34" charset="0"/>
                <a:cs typeface="Calibri" panose="020F0502020204030204" pitchFamily="34" charset="0"/>
              </a:rPr>
              <a:t>latá</a:t>
            </a:r>
            <a:r>
              <a:rPr lang="en-US" dirty="0">
                <a:latin typeface="Calibri" panose="020F0502020204030204" pitchFamily="34" charset="0"/>
                <a:ea typeface="Calibri" panose="020F0502020204030204" pitchFamily="34" charset="0"/>
                <a:cs typeface="Calibri" panose="020F0502020204030204" pitchFamily="34" charset="0"/>
              </a:rPr>
              <a:t>,</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k</a:t>
            </a:r>
            <a:r>
              <a:rPr lang="en-US" spc="-10" dirty="0" err="1">
                <a:latin typeface="Calibri" panose="020F0502020204030204" pitchFamily="34" charset="0"/>
                <a:ea typeface="Calibri" panose="020F0502020204030204" pitchFamily="34" charset="0"/>
                <a:cs typeface="Calibri" panose="020F0502020204030204" pitchFamily="34" charset="0"/>
              </a:rPr>
              <a:t>t</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dirty="0" err="1">
                <a:latin typeface="Calibri" panose="020F0502020204030204" pitchFamily="34" charset="0"/>
                <a:ea typeface="Calibri" panose="020F0502020204030204" pitchFamily="34" charset="0"/>
                <a:cs typeface="Calibri" panose="020F0502020204030204" pitchFamily="34" charset="0"/>
              </a:rPr>
              <a:t>rá</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z</a:t>
            </a:r>
            <a:r>
              <a:rPr lang="en-US" dirty="0" err="1">
                <a:latin typeface="Calibri" panose="020F0502020204030204" pitchFamily="34" charset="0"/>
                <a:ea typeface="Calibri" panose="020F0502020204030204" pitchFamily="34" charset="0"/>
                <a:cs typeface="Calibri" panose="020F0502020204030204" pitchFamily="34" charset="0"/>
              </a:rPr>
              <a:t>a</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ve</a:t>
            </a:r>
            <a:r>
              <a:rPr lang="en-US" spc="-10" dirty="0" err="1">
                <a:latin typeface="Calibri" panose="020F0502020204030204" pitchFamily="34" charset="0"/>
                <a:ea typeface="Calibri" panose="020F0502020204030204" pitchFamily="34" charset="0"/>
                <a:cs typeface="Calibri" panose="020F0502020204030204" pitchFamily="34" charset="0"/>
              </a:rPr>
              <a:t>č</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10" dirty="0" err="1">
                <a:latin typeface="Calibri" panose="020F0502020204030204" pitchFamily="34" charset="0"/>
                <a:ea typeface="Calibri" panose="020F0502020204030204" pitchFamily="34" charset="0"/>
                <a:cs typeface="Calibri" panose="020F0502020204030204" pitchFamily="34" charset="0"/>
              </a:rPr>
              <a:t>r</a:t>
            </a:r>
            <a:r>
              <a:rPr lang="en-US" dirty="0" err="1">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a:t>
            </a:r>
            <a:endParaRPr lang="cs-CZ" sz="1400" dirty="0">
              <a:latin typeface="Times New Roman" panose="02020603050405020304" pitchFamily="18" charset="0"/>
              <a:ea typeface="Times New Roman" panose="02020603050405020304" pitchFamily="18" charset="0"/>
            </a:endParaRPr>
          </a:p>
          <a:p>
            <a:pPr>
              <a:lnSpc>
                <a:spcPts val="900"/>
              </a:lnSpc>
              <a:spcBef>
                <a:spcPts val="20"/>
              </a:spcBef>
            </a:pPr>
            <a:r>
              <a:rPr lang="en-US" sz="1400" dirty="0">
                <a:latin typeface="Times New Roman" panose="02020603050405020304" pitchFamily="18" charset="0"/>
                <a:ea typeface="Times New Roman" panose="02020603050405020304" pitchFamily="18" charset="0"/>
              </a:rPr>
              <a:t> </a:t>
            </a:r>
            <a:endParaRPr lang="cs-CZ" sz="1400" dirty="0">
              <a:latin typeface="Times New Roman" panose="02020603050405020304" pitchFamily="18" charset="0"/>
              <a:ea typeface="Times New Roman" panose="02020603050405020304" pitchFamily="18" charset="0"/>
            </a:endParaRPr>
          </a:p>
          <a:p>
            <a:pPr>
              <a:tabLst>
                <a:tab pos="1612900" algn="l"/>
              </a:tabLst>
            </a:pPr>
            <a:r>
              <a:rPr lang="en-US" spc="5" dirty="0" err="1">
                <a:latin typeface="Calibri" panose="020F0502020204030204" pitchFamily="34" charset="0"/>
                <a:ea typeface="Calibri" panose="020F0502020204030204" pitchFamily="34" charset="0"/>
                <a:cs typeface="Calibri" panose="020F0502020204030204" pitchFamily="34" charset="0"/>
              </a:rPr>
              <a:t>P</a:t>
            </a:r>
            <a:r>
              <a:rPr lang="en-US" dirty="0" err="1">
                <a:latin typeface="Calibri" panose="020F0502020204030204" pitchFamily="34" charset="0"/>
                <a:ea typeface="Calibri" panose="020F0502020204030204" pitchFamily="34" charset="0"/>
                <a:cs typeface="Calibri" panose="020F0502020204030204" pitchFamily="34" charset="0"/>
              </a:rPr>
              <a:t>r</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spc="-15" dirty="0" err="1">
                <a:latin typeface="Calibri" panose="020F0502020204030204" pitchFamily="34" charset="0"/>
                <a:ea typeface="Calibri" panose="020F0502020204030204" pitchFamily="34" charset="0"/>
                <a:cs typeface="Calibri" panose="020F0502020204030204" pitchFamily="34" charset="0"/>
              </a:rPr>
              <a:t>f</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10" dirty="0" err="1">
                <a:latin typeface="Calibri" panose="020F0502020204030204" pitchFamily="34" charset="0"/>
                <a:ea typeface="Calibri" panose="020F0502020204030204" pitchFamily="34" charset="0"/>
                <a:cs typeface="Calibri" panose="020F0502020204030204" pitchFamily="34" charset="0"/>
              </a:rPr>
              <a:t>s</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dirty="0" err="1">
                <a:latin typeface="Calibri" panose="020F0502020204030204" pitchFamily="34" charset="0"/>
                <a:ea typeface="Calibri" panose="020F0502020204030204" pitchFamily="34" charset="0"/>
                <a:cs typeface="Calibri" panose="020F0502020204030204" pitchFamily="34" charset="0"/>
              </a:rPr>
              <a:t>r</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10" dirty="0" err="1">
                <a:latin typeface="Calibri" panose="020F0502020204030204" pitchFamily="34" charset="0"/>
                <a:ea typeface="Calibri" panose="020F0502020204030204" pitchFamily="34" charset="0"/>
                <a:cs typeface="Calibri" panose="020F0502020204030204" pitchFamily="34" charset="0"/>
              </a:rPr>
              <a:t>K</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dirty="0" err="1">
                <a:latin typeface="Calibri" panose="020F0502020204030204" pitchFamily="34" charset="0"/>
                <a:ea typeface="Calibri" panose="020F0502020204030204" pitchFamily="34" charset="0"/>
                <a:cs typeface="Calibri" panose="020F0502020204030204" pitchFamily="34" charset="0"/>
              </a:rPr>
              <a:t>lís</a:t>
            </a:r>
            <a:r>
              <a:rPr lang="en-US" spc="-10" dirty="0" err="1">
                <a:latin typeface="Calibri" panose="020F0502020204030204" pitchFamily="34" charset="0"/>
                <a:ea typeface="Calibri" panose="020F0502020204030204" pitchFamily="34" charset="0"/>
                <a:cs typeface="Calibri" panose="020F0502020204030204" pitchFamily="34" charset="0"/>
              </a:rPr>
              <a:t>k</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dirty="0">
                <a:latin typeface="Calibri" panose="020F0502020204030204" pitchFamily="34" charset="0"/>
                <a:ea typeface="Calibri" panose="020F0502020204030204" pitchFamily="34" charset="0"/>
                <a:cs typeface="Calibri" panose="020F0502020204030204" pitchFamily="34" charset="0"/>
              </a:rPr>
              <a:t>: </a:t>
            </a:r>
            <a:r>
              <a:rPr lang="cs-CZ"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Do</a:t>
            </a:r>
            <a:r>
              <a:rPr lang="en-US" spc="-10" dirty="0" err="1">
                <a:latin typeface="Calibri" panose="020F0502020204030204" pitchFamily="34" charset="0"/>
                <a:ea typeface="Calibri" panose="020F0502020204030204" pitchFamily="34" charset="0"/>
                <a:cs typeface="Calibri" panose="020F0502020204030204" pitchFamily="34" charset="0"/>
              </a:rPr>
              <a:t>s</a:t>
            </a:r>
            <a:r>
              <a:rPr lang="en-US" dirty="0" err="1">
                <a:latin typeface="Calibri" panose="020F0502020204030204" pitchFamily="34" charset="0"/>
                <a:ea typeface="Calibri" panose="020F0502020204030204" pitchFamily="34" charset="0"/>
                <a:cs typeface="Calibri" panose="020F0502020204030204" pitchFamily="34" charset="0"/>
              </a:rPr>
              <a:t>t</a:t>
            </a:r>
            <a:r>
              <a:rPr lang="en-US" dirty="0">
                <a:latin typeface="Calibri" panose="020F0502020204030204" pitchFamily="34" charset="0"/>
                <a:ea typeface="Calibri" panose="020F0502020204030204" pitchFamily="34" charset="0"/>
                <a:cs typeface="Calibri" panose="020F0502020204030204" pitchFamily="34" charset="0"/>
              </a:rPr>
              <a:t>!</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10" dirty="0">
                <a:latin typeface="Calibri" panose="020F0502020204030204" pitchFamily="34" charset="0"/>
                <a:ea typeface="Calibri" panose="020F0502020204030204" pitchFamily="34" charset="0"/>
                <a:cs typeface="Calibri" panose="020F0502020204030204" pitchFamily="34" charset="0"/>
              </a:rPr>
              <a:t>T</a:t>
            </a:r>
            <a:r>
              <a:rPr lang="en-US" dirty="0">
                <a:latin typeface="Calibri" panose="020F0502020204030204" pitchFamily="34" charset="0"/>
                <a:ea typeface="Calibri" panose="020F0502020204030204" pitchFamily="34" charset="0"/>
                <a:cs typeface="Calibri" panose="020F0502020204030204" pitchFamily="34" charset="0"/>
              </a:rPr>
              <a:t>o</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10" dirty="0">
                <a:latin typeface="Calibri" panose="020F0502020204030204" pitchFamily="34" charset="0"/>
                <a:ea typeface="Calibri" panose="020F0502020204030204" pitchFamily="34" charset="0"/>
                <a:cs typeface="Calibri" panose="020F0502020204030204" pitchFamily="34" charset="0"/>
              </a:rPr>
              <a:t>j</a:t>
            </a:r>
            <a:r>
              <a:rPr lang="en-US" dirty="0">
                <a:latin typeface="Calibri" panose="020F0502020204030204" pitchFamily="34" charset="0"/>
                <a:ea typeface="Calibri" panose="020F0502020204030204" pitchFamily="34" charset="0"/>
                <a:cs typeface="Calibri" panose="020F0502020204030204" pitchFamily="34" charset="0"/>
              </a:rPr>
              <a:t>e</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n</a:t>
            </a:r>
            <a:r>
              <a:rPr lang="en-US" spc="5" dirty="0" err="1">
                <a:latin typeface="Calibri" panose="020F0502020204030204" pitchFamily="34" charset="0"/>
                <a:ea typeface="Calibri" panose="020F0502020204030204" pitchFamily="34" charset="0"/>
                <a:cs typeface="Calibri" panose="020F0502020204030204" pitchFamily="34" charset="0"/>
              </a:rPr>
              <a:t>ě</a:t>
            </a:r>
            <a:r>
              <a:rPr lang="en-US" dirty="0" err="1">
                <a:latin typeface="Calibri" panose="020F0502020204030204" pitchFamily="34" charset="0"/>
                <a:ea typeface="Calibri" panose="020F0502020204030204" pitchFamily="34" charset="0"/>
                <a:cs typeface="Calibri" panose="020F0502020204030204" pitchFamily="34" charset="0"/>
              </a:rPr>
              <a:t>j</a:t>
            </a:r>
            <a:r>
              <a:rPr lang="en-US" spc="-15" dirty="0" err="1">
                <a:latin typeface="Calibri" panose="020F0502020204030204" pitchFamily="34" charset="0"/>
                <a:ea typeface="Calibri" panose="020F0502020204030204" pitchFamily="34" charset="0"/>
                <a:cs typeface="Calibri" panose="020F0502020204030204" pitchFamily="34" charset="0"/>
              </a:rPr>
              <a:t>a</a:t>
            </a:r>
            <a:r>
              <a:rPr lang="en-US" spc="5" dirty="0" err="1">
                <a:latin typeface="Calibri" panose="020F0502020204030204" pitchFamily="34" charset="0"/>
                <a:ea typeface="Calibri" panose="020F0502020204030204" pitchFamily="34" charset="0"/>
                <a:cs typeface="Calibri" panose="020F0502020204030204" pitchFamily="34" charset="0"/>
              </a:rPr>
              <a:t>k</a:t>
            </a:r>
            <a:r>
              <a:rPr lang="en-US" dirty="0" err="1">
                <a:latin typeface="Calibri" panose="020F0502020204030204" pitchFamily="34" charset="0"/>
                <a:ea typeface="Calibri" panose="020F0502020204030204" pitchFamily="34" charset="0"/>
                <a:cs typeface="Calibri" panose="020F0502020204030204" pitchFamily="34" charset="0"/>
              </a:rPr>
              <a:t>ý</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p</a:t>
            </a:r>
            <a:r>
              <a:rPr lang="en-US" dirty="0" err="1">
                <a:latin typeface="Calibri" panose="020F0502020204030204" pitchFamily="34" charset="0"/>
                <a:ea typeface="Calibri" panose="020F0502020204030204" pitchFamily="34" charset="0"/>
                <a:cs typeface="Calibri" panose="020F0502020204030204" pitchFamily="34" charset="0"/>
              </a:rPr>
              <a:t>ř</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5" dirty="0" err="1">
                <a:latin typeface="Calibri" panose="020F0502020204030204" pitchFamily="34" charset="0"/>
                <a:ea typeface="Calibri" panose="020F0502020204030204" pitchFamily="34" charset="0"/>
                <a:cs typeface="Calibri" panose="020F0502020204030204" pitchFamily="34" charset="0"/>
              </a:rPr>
              <a:t>dn</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10" dirty="0" err="1">
                <a:latin typeface="Calibri" panose="020F0502020204030204" pitchFamily="34" charset="0"/>
                <a:ea typeface="Calibri" panose="020F0502020204030204" pitchFamily="34" charset="0"/>
                <a:cs typeface="Calibri" panose="020F0502020204030204" pitchFamily="34" charset="0"/>
              </a:rPr>
              <a:t>s</a:t>
            </a:r>
            <a:r>
              <a:rPr lang="en-US" dirty="0">
                <a:latin typeface="Calibri" panose="020F0502020204030204" pitchFamily="34" charset="0"/>
                <a:ea typeface="Calibri" panose="020F0502020204030204" pitchFamily="34" charset="0"/>
                <a:cs typeface="Calibri" panose="020F0502020204030204" pitchFamily="34" charset="0"/>
              </a:rPr>
              <a:t>?</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M</a:t>
            </a:r>
            <a:r>
              <a:rPr lang="en-US" spc="-5" dirty="0" err="1">
                <a:latin typeface="Calibri" panose="020F0502020204030204" pitchFamily="34" charset="0"/>
                <a:ea typeface="Calibri" panose="020F0502020204030204" pitchFamily="34" charset="0"/>
                <a:cs typeface="Calibri" panose="020F0502020204030204" pitchFamily="34" charset="0"/>
              </a:rPr>
              <a:t>u</a:t>
            </a:r>
            <a:r>
              <a:rPr lang="en-US" dirty="0" err="1">
                <a:latin typeface="Calibri" panose="020F0502020204030204" pitchFamily="34" charset="0"/>
                <a:ea typeface="Calibri" panose="020F0502020204030204" pitchFamily="34" charset="0"/>
                <a:cs typeface="Calibri" panose="020F0502020204030204" pitchFamily="34" charset="0"/>
              </a:rPr>
              <a:t>s</a:t>
            </a:r>
            <a:r>
              <a:rPr lang="en-US" spc="-10" dirty="0" err="1">
                <a:latin typeface="Calibri" panose="020F0502020204030204" pitchFamily="34" charset="0"/>
                <a:ea typeface="Calibri" panose="020F0502020204030204" pitchFamily="34" charset="0"/>
                <a:cs typeface="Calibri" panose="020F0502020204030204" pitchFamily="34" charset="0"/>
              </a:rPr>
              <a:t>í</a:t>
            </a:r>
            <a:r>
              <a:rPr lang="en-US" dirty="0" err="1">
                <a:latin typeface="Calibri" panose="020F0502020204030204" pitchFamily="34" charset="0"/>
                <a:ea typeface="Calibri" panose="020F0502020204030204" pitchFamily="34" charset="0"/>
                <a:cs typeface="Calibri" panose="020F0502020204030204" pitchFamily="34" charset="0"/>
              </a:rPr>
              <a:t>te</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10" dirty="0" err="1">
                <a:latin typeface="Calibri" panose="020F0502020204030204" pitchFamily="34" charset="0"/>
                <a:ea typeface="Calibri" panose="020F0502020204030204" pitchFamily="34" charset="0"/>
                <a:cs typeface="Calibri" panose="020F0502020204030204" pitchFamily="34" charset="0"/>
              </a:rPr>
              <a:t>r</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dirty="0" err="1">
                <a:latin typeface="Calibri" panose="020F0502020204030204" pitchFamily="34" charset="0"/>
                <a:ea typeface="Calibri" panose="020F0502020204030204" pitchFamily="34" charset="0"/>
                <a:cs typeface="Calibri" panose="020F0502020204030204" pitchFamily="34" charset="0"/>
              </a:rPr>
              <a:t>ci</a:t>
            </a:r>
            <a:r>
              <a:rPr lang="en-US" spc="-10" dirty="0" err="1">
                <a:latin typeface="Calibri" panose="020F0502020204030204" pitchFamily="34" charset="0"/>
                <a:ea typeface="Calibri" panose="020F0502020204030204" pitchFamily="34" charset="0"/>
                <a:cs typeface="Calibri" panose="020F0502020204030204" pitchFamily="34" charset="0"/>
              </a:rPr>
              <a:t>t</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spc="-5" dirty="0" err="1">
                <a:latin typeface="Calibri" panose="020F0502020204030204" pitchFamily="34" charset="0"/>
                <a:ea typeface="Calibri" panose="020F0502020204030204" pitchFamily="34" charset="0"/>
                <a:cs typeface="Calibri" panose="020F0502020204030204" pitchFamily="34" charset="0"/>
              </a:rPr>
              <a:t>v</a:t>
            </a:r>
            <a:r>
              <a:rPr lang="en-US" dirty="0" err="1">
                <a:latin typeface="Calibri" panose="020F0502020204030204" pitchFamily="34" charset="0"/>
                <a:ea typeface="Calibri" panose="020F0502020204030204" pitchFamily="34" charset="0"/>
                <a:cs typeface="Calibri" panose="020F0502020204030204" pitchFamily="34" charset="0"/>
              </a:rPr>
              <a:t>at</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s</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cit</a:t>
            </a:r>
            <a:r>
              <a:rPr lang="en-US" spc="-10" dirty="0" err="1">
                <a:latin typeface="Calibri" panose="020F0502020204030204" pitchFamily="34" charset="0"/>
                <a:ea typeface="Calibri" panose="020F0502020204030204" pitchFamily="34" charset="0"/>
                <a:cs typeface="Calibri" panose="020F0502020204030204" pitchFamily="34" charset="0"/>
              </a:rPr>
              <a:t>e</a:t>
            </a:r>
            <a:r>
              <a:rPr lang="en-US" spc="5" dirty="0" err="1">
                <a:latin typeface="Calibri" panose="020F0502020204030204" pitchFamily="34" charset="0"/>
                <a:ea typeface="Calibri" panose="020F0502020204030204" pitchFamily="34" charset="0"/>
                <a:cs typeface="Calibri" panose="020F0502020204030204" pitchFamily="34" charset="0"/>
              </a:rPr>
              <a:t>m</a:t>
            </a:r>
            <a:r>
              <a:rPr lang="en-US" dirty="0">
                <a:latin typeface="Calibri" panose="020F0502020204030204" pitchFamily="34" charset="0"/>
                <a:ea typeface="Calibri" panose="020F0502020204030204" pitchFamily="34" charset="0"/>
                <a:cs typeface="Calibri" panose="020F0502020204030204" pitchFamily="34" charset="0"/>
              </a:rPr>
              <a:t>.</a:t>
            </a:r>
            <a:r>
              <a:rPr lang="en-US" spc="-10" dirty="0">
                <a:latin typeface="Calibri" panose="020F0502020204030204" pitchFamily="34" charset="0"/>
                <a:ea typeface="Calibri" panose="020F0502020204030204" pitchFamily="34" charset="0"/>
                <a:cs typeface="Calibri" panose="020F0502020204030204" pitchFamily="34" charset="0"/>
              </a:rPr>
              <a:t> </a:t>
            </a:r>
            <a:endParaRPr lang="cs-CZ" spc="-10" dirty="0">
              <a:latin typeface="Calibri" panose="020F0502020204030204" pitchFamily="34" charset="0"/>
              <a:ea typeface="Calibri" panose="020F0502020204030204" pitchFamily="34" charset="0"/>
              <a:cs typeface="Calibri" panose="020F0502020204030204" pitchFamily="34" charset="0"/>
            </a:endParaRPr>
          </a:p>
          <a:p>
            <a:pPr>
              <a:tabLst>
                <a:tab pos="1612900" algn="l"/>
              </a:tabLst>
            </a:pPr>
            <a:r>
              <a:rPr lang="cs-CZ" spc="-5"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Š</a:t>
            </a:r>
            <a:r>
              <a:rPr lang="en-US" dirty="0" err="1">
                <a:latin typeface="Calibri" panose="020F0502020204030204" pitchFamily="34" charset="0"/>
                <a:ea typeface="Calibri" panose="020F0502020204030204" pitchFamily="34" charset="0"/>
                <a:cs typeface="Calibri" panose="020F0502020204030204" pitchFamily="34" charset="0"/>
              </a:rPr>
              <a:t>t</a:t>
            </a:r>
            <a:r>
              <a:rPr lang="en-US" spc="5" dirty="0" err="1">
                <a:latin typeface="Calibri" panose="020F0502020204030204" pitchFamily="34" charset="0"/>
                <a:ea typeface="Calibri" panose="020F0502020204030204" pitchFamily="34" charset="0"/>
                <a:cs typeface="Calibri" panose="020F0502020204030204" pitchFamily="34" charset="0"/>
              </a:rPr>
              <a:t>ě</a:t>
            </a:r>
            <a:r>
              <a:rPr lang="en-US" dirty="0" err="1">
                <a:latin typeface="Calibri" panose="020F0502020204030204" pitchFamily="34" charset="0"/>
                <a:ea typeface="Calibri" panose="020F0502020204030204" pitchFamily="34" charset="0"/>
                <a:cs typeface="Calibri" panose="020F0502020204030204" pitchFamily="34" charset="0"/>
              </a:rPr>
              <a:t>stí</a:t>
            </a:r>
            <a:r>
              <a:rPr lang="en-US" dirty="0">
                <a:latin typeface="Calibri" panose="020F0502020204030204" pitchFamily="34" charset="0"/>
                <a:ea typeface="Calibri" panose="020F0502020204030204" pitchFamily="34" charset="0"/>
                <a:cs typeface="Calibri" panose="020F0502020204030204" pitchFamily="34" charset="0"/>
              </a:rPr>
              <a:t>?</a:t>
            </a:r>
            <a:r>
              <a:rPr lang="cs-CZ" dirty="0">
                <a:latin typeface="Calibri" panose="020F0502020204030204" pitchFamily="34" charset="0"/>
                <a:ea typeface="Calibri" panose="020F0502020204030204" pitchFamily="34" charset="0"/>
                <a:cs typeface="Calibri" panose="020F0502020204030204" pitchFamily="34" charset="0"/>
              </a:rPr>
              <a:t> </a:t>
            </a:r>
            <a:r>
              <a:rPr lang="en-US" dirty="0">
                <a:latin typeface="Calibri" panose="020F0502020204030204" pitchFamily="34" charset="0"/>
                <a:ea typeface="Calibri" panose="020F0502020204030204" pitchFamily="34" charset="0"/>
                <a:cs typeface="Calibri" panose="020F0502020204030204" pitchFamily="34" charset="0"/>
              </a:rPr>
              <a:t>Co</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10" dirty="0">
                <a:latin typeface="Calibri" panose="020F0502020204030204" pitchFamily="34" charset="0"/>
                <a:ea typeface="Calibri" panose="020F0502020204030204" pitchFamily="34" charset="0"/>
                <a:cs typeface="Calibri" panose="020F0502020204030204" pitchFamily="34" charset="0"/>
              </a:rPr>
              <a:t>j</a:t>
            </a:r>
            <a:r>
              <a:rPr lang="en-US" dirty="0">
                <a:latin typeface="Calibri" panose="020F0502020204030204" pitchFamily="34" charset="0"/>
                <a:ea typeface="Calibri" panose="020F0502020204030204" pitchFamily="34" charset="0"/>
                <a:cs typeface="Calibri" panose="020F0502020204030204" pitchFamily="34" charset="0"/>
              </a:rPr>
              <a:t>e</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š</a:t>
            </a:r>
            <a:r>
              <a:rPr lang="en-US" spc="-10" dirty="0" err="1">
                <a:latin typeface="Calibri" panose="020F0502020204030204" pitchFamily="34" charset="0"/>
                <a:ea typeface="Calibri" panose="020F0502020204030204" pitchFamily="34" charset="0"/>
                <a:cs typeface="Calibri" panose="020F0502020204030204" pitchFamily="34" charset="0"/>
              </a:rPr>
              <a:t>t</a:t>
            </a:r>
            <a:r>
              <a:rPr lang="en-US" spc="5" dirty="0" err="1">
                <a:latin typeface="Calibri" panose="020F0502020204030204" pitchFamily="34" charset="0"/>
                <a:ea typeface="Calibri" panose="020F0502020204030204" pitchFamily="34" charset="0"/>
                <a:cs typeface="Calibri" panose="020F0502020204030204" pitchFamily="34" charset="0"/>
              </a:rPr>
              <a:t>ě</a:t>
            </a:r>
            <a:r>
              <a:rPr lang="en-US" dirty="0" err="1">
                <a:latin typeface="Calibri" panose="020F0502020204030204" pitchFamily="34" charset="0"/>
                <a:ea typeface="Calibri" panose="020F0502020204030204" pitchFamily="34" charset="0"/>
                <a:cs typeface="Calibri" panose="020F0502020204030204" pitchFamily="34" charset="0"/>
              </a:rPr>
              <a:t>st</a:t>
            </a:r>
            <a:r>
              <a:rPr lang="en-US" spc="-15" dirty="0" err="1">
                <a:latin typeface="Calibri" panose="020F0502020204030204" pitchFamily="34" charset="0"/>
                <a:ea typeface="Calibri" panose="020F0502020204030204" pitchFamily="34" charset="0"/>
                <a:cs typeface="Calibri" panose="020F0502020204030204" pitchFamily="34" charset="0"/>
              </a:rPr>
              <a:t>í</a:t>
            </a:r>
            <a:r>
              <a:rPr lang="en-US" dirty="0">
                <a:latin typeface="Calibri" panose="020F0502020204030204" pitchFamily="34" charset="0"/>
                <a:ea typeface="Calibri" panose="020F0502020204030204" pitchFamily="34" charset="0"/>
                <a:cs typeface="Calibri" panose="020F0502020204030204" pitchFamily="34" charset="0"/>
              </a:rPr>
              <a:t>?</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M</a:t>
            </a:r>
            <a:r>
              <a:rPr lang="en-US" spc="-5" dirty="0" err="1">
                <a:latin typeface="Calibri" panose="020F0502020204030204" pitchFamily="34" charset="0"/>
                <a:ea typeface="Calibri" panose="020F0502020204030204" pitchFamily="34" charset="0"/>
                <a:cs typeface="Calibri" panose="020F0502020204030204" pitchFamily="34" charset="0"/>
              </a:rPr>
              <a:t>u</a:t>
            </a:r>
            <a:r>
              <a:rPr lang="en-US" spc="-10" dirty="0" err="1">
                <a:latin typeface="Calibri" panose="020F0502020204030204" pitchFamily="34" charset="0"/>
                <a:ea typeface="Calibri" panose="020F0502020204030204" pitchFamily="34" charset="0"/>
                <a:cs typeface="Calibri" panose="020F0502020204030204" pitchFamily="34" charset="0"/>
              </a:rPr>
              <a:t>š</a:t>
            </a:r>
            <a:r>
              <a:rPr lang="en-US" spc="5" dirty="0" err="1">
                <a:latin typeface="Calibri" panose="020F0502020204030204" pitchFamily="34" charset="0"/>
                <a:ea typeface="Calibri" panose="020F0502020204030204" pitchFamily="34" charset="0"/>
                <a:cs typeface="Calibri" panose="020F0502020204030204" pitchFamily="34" charset="0"/>
              </a:rPr>
              <a:t>k</a:t>
            </a:r>
            <a:r>
              <a:rPr lang="en-US" dirty="0" err="1">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 </a:t>
            </a:r>
            <a:r>
              <a:rPr lang="en-US" spc="-10" dirty="0" err="1">
                <a:latin typeface="Calibri" panose="020F0502020204030204" pitchFamily="34" charset="0"/>
                <a:ea typeface="Calibri" panose="020F0502020204030204" pitchFamily="34" charset="0"/>
                <a:cs typeface="Calibri" panose="020F0502020204030204" pitchFamily="34" charset="0"/>
              </a:rPr>
              <a:t>j</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5" dirty="0" err="1">
                <a:latin typeface="Calibri" panose="020F0502020204030204" pitchFamily="34" charset="0"/>
                <a:ea typeface="Calibri" panose="020F0502020204030204" pitchFamily="34" charset="0"/>
                <a:cs typeface="Calibri" panose="020F0502020204030204" pitchFamily="34" charset="0"/>
              </a:rPr>
              <a:t>no</a:t>
            </a:r>
            <a:r>
              <a:rPr lang="en-US" dirty="0" err="1">
                <a:latin typeface="Calibri" panose="020F0502020204030204" pitchFamily="34" charset="0"/>
                <a:ea typeface="Calibri" panose="020F0502020204030204" pitchFamily="34" charset="0"/>
                <a:cs typeface="Calibri" panose="020F0502020204030204" pitchFamily="34" charset="0"/>
              </a:rPr>
              <a:t>m</a:t>
            </a:r>
            <a:r>
              <a:rPr lang="en-US"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z</a:t>
            </a:r>
            <a:r>
              <a:rPr lang="en-US" dirty="0" err="1">
                <a:latin typeface="Calibri" panose="020F0502020204030204" pitchFamily="34" charset="0"/>
                <a:ea typeface="Calibri" panose="020F0502020204030204" pitchFamily="34" charset="0"/>
                <a:cs typeface="Calibri" panose="020F0502020204030204" pitchFamily="34" charset="0"/>
              </a:rPr>
              <a:t>latá</a:t>
            </a:r>
            <a:r>
              <a:rPr lang="en-US" dirty="0">
                <a:latin typeface="Calibri" panose="020F0502020204030204" pitchFamily="34" charset="0"/>
                <a:ea typeface="Calibri" panose="020F0502020204030204" pitchFamily="34" charset="0"/>
                <a:cs typeface="Calibri" panose="020F0502020204030204" pitchFamily="34" charset="0"/>
              </a:rPr>
              <a:t>… </a:t>
            </a:r>
            <a:endParaRPr lang="cs-CZ" dirty="0">
              <a:latin typeface="Calibri" panose="020F0502020204030204" pitchFamily="34" charset="0"/>
              <a:ea typeface="Calibri" panose="020F0502020204030204" pitchFamily="34" charset="0"/>
              <a:cs typeface="Calibri" panose="020F0502020204030204" pitchFamily="34" charset="0"/>
            </a:endParaRPr>
          </a:p>
          <a:p>
            <a:pPr marR="2350135">
              <a:lnSpc>
                <a:spcPct val="189000"/>
              </a:lnSpc>
              <a:spcBef>
                <a:spcPts val="215"/>
              </a:spcBef>
              <a:tabLst>
                <a:tab pos="722313" algn="l"/>
              </a:tabLst>
            </a:pPr>
            <a:r>
              <a:rPr lang="en-US" dirty="0" err="1">
                <a:latin typeface="Calibri" panose="020F0502020204030204" pitchFamily="34" charset="0"/>
                <a:ea typeface="Calibri" panose="020F0502020204030204" pitchFamily="34" charset="0"/>
                <a:cs typeface="Calibri" panose="020F0502020204030204" pitchFamily="34" charset="0"/>
              </a:rPr>
              <a:t>Č</a:t>
            </a:r>
            <a:r>
              <a:rPr lang="en-US" spc="-5" dirty="0" err="1">
                <a:latin typeface="Calibri" panose="020F0502020204030204" pitchFamily="34" charset="0"/>
                <a:ea typeface="Calibri" panose="020F0502020204030204" pitchFamily="34" charset="0"/>
                <a:cs typeface="Calibri" panose="020F0502020204030204" pitchFamily="34" charset="0"/>
              </a:rPr>
              <a:t>u</a:t>
            </a:r>
            <a:r>
              <a:rPr lang="en-US" dirty="0" err="1">
                <a:latin typeface="Calibri" panose="020F0502020204030204" pitchFamily="34" charset="0"/>
                <a:ea typeface="Calibri" panose="020F0502020204030204" pitchFamily="34" charset="0"/>
                <a:cs typeface="Calibri" panose="020F0502020204030204" pitchFamily="34" charset="0"/>
              </a:rPr>
              <a:t>řil</a:t>
            </a:r>
            <a:r>
              <a:rPr lang="en-US"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M</a:t>
            </a:r>
            <a:r>
              <a:rPr lang="en-US" spc="-5" dirty="0" err="1">
                <a:latin typeface="Calibri" panose="020F0502020204030204" pitchFamily="34" charset="0"/>
                <a:ea typeface="Calibri" panose="020F0502020204030204" pitchFamily="34" charset="0"/>
                <a:cs typeface="Calibri" panose="020F0502020204030204" pitchFamily="34" charset="0"/>
              </a:rPr>
              <a:t>u</a:t>
            </a:r>
            <a:r>
              <a:rPr lang="en-US" dirty="0" err="1">
                <a:latin typeface="Calibri" panose="020F0502020204030204" pitchFamily="34" charset="0"/>
                <a:ea typeface="Calibri" panose="020F0502020204030204" pitchFamily="34" charset="0"/>
                <a:cs typeface="Calibri" panose="020F0502020204030204" pitchFamily="34" charset="0"/>
              </a:rPr>
              <a:t>š</a:t>
            </a:r>
            <a:r>
              <a:rPr lang="cs-CZ" dirty="0" err="1">
                <a:latin typeface="Calibri" panose="020F0502020204030204" pitchFamily="34" charset="0"/>
                <a:ea typeface="Calibri" panose="020F0502020204030204" pitchFamily="34" charset="0"/>
                <a:cs typeface="Calibri" panose="020F0502020204030204" pitchFamily="34" charset="0"/>
              </a:rPr>
              <a:t>ka</a:t>
            </a:r>
            <a:r>
              <a:rPr lang="cs-CZ" dirty="0">
                <a:latin typeface="Calibri" panose="020F0502020204030204" pitchFamily="34" charset="0"/>
                <a:ea typeface="Calibri" panose="020F0502020204030204" pitchFamily="34" charset="0"/>
                <a:cs typeface="Calibri" panose="020F0502020204030204" pitchFamily="34" charset="0"/>
              </a:rPr>
              <a:t> jenom zlatá</a:t>
            </a:r>
            <a:r>
              <a:rPr lang="en-US" dirty="0">
                <a:latin typeface="Calibri" panose="020F0502020204030204" pitchFamily="34" charset="0"/>
                <a:ea typeface="Calibri" panose="020F0502020204030204" pitchFamily="34" charset="0"/>
                <a:cs typeface="Calibri" panose="020F0502020204030204" pitchFamily="34" charset="0"/>
              </a:rPr>
              <a:t>…</a:t>
            </a:r>
            <a:endParaRPr lang="cs-CZ" sz="1400" dirty="0">
              <a:latin typeface="Times New Roman" panose="02020603050405020304" pitchFamily="18" charset="0"/>
              <a:ea typeface="Times New Roman" panose="02020603050405020304" pitchFamily="18" charset="0"/>
            </a:endParaRPr>
          </a:p>
          <a:p>
            <a:pPr marR="3065145">
              <a:lnSpc>
                <a:spcPct val="189000"/>
              </a:lnSpc>
            </a:pPr>
            <a:r>
              <a:rPr lang="en-US" spc="5" dirty="0" err="1">
                <a:latin typeface="Calibri" panose="020F0502020204030204" pitchFamily="34" charset="0"/>
                <a:ea typeface="Calibri" panose="020F0502020204030204" pitchFamily="34" charset="0"/>
                <a:cs typeface="Calibri" panose="020F0502020204030204" pitchFamily="34" charset="0"/>
              </a:rPr>
              <a:t>P</a:t>
            </a:r>
            <a:r>
              <a:rPr lang="en-US" dirty="0" err="1">
                <a:latin typeface="Calibri" panose="020F0502020204030204" pitchFamily="34" charset="0"/>
                <a:ea typeface="Calibri" panose="020F0502020204030204" pitchFamily="34" charset="0"/>
                <a:cs typeface="Calibri" panose="020F0502020204030204" pitchFamily="34" charset="0"/>
              </a:rPr>
              <a:t>r</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spc="-15" dirty="0" err="1">
                <a:latin typeface="Calibri" panose="020F0502020204030204" pitchFamily="34" charset="0"/>
                <a:ea typeface="Calibri" panose="020F0502020204030204" pitchFamily="34" charset="0"/>
                <a:cs typeface="Calibri" panose="020F0502020204030204" pitchFamily="34" charset="0"/>
              </a:rPr>
              <a:t>f</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10" dirty="0" err="1">
                <a:latin typeface="Calibri" panose="020F0502020204030204" pitchFamily="34" charset="0"/>
                <a:ea typeface="Calibri" panose="020F0502020204030204" pitchFamily="34" charset="0"/>
                <a:cs typeface="Calibri" panose="020F0502020204030204" pitchFamily="34" charset="0"/>
              </a:rPr>
              <a:t>s</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dirty="0" err="1">
                <a:latin typeface="Calibri" panose="020F0502020204030204" pitchFamily="34" charset="0"/>
                <a:ea typeface="Calibri" panose="020F0502020204030204" pitchFamily="34" charset="0"/>
                <a:cs typeface="Calibri" panose="020F0502020204030204" pitchFamily="34" charset="0"/>
              </a:rPr>
              <a:t>r</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10" dirty="0" err="1">
                <a:latin typeface="Calibri" panose="020F0502020204030204" pitchFamily="34" charset="0"/>
                <a:ea typeface="Calibri" panose="020F0502020204030204" pitchFamily="34" charset="0"/>
                <a:cs typeface="Calibri" panose="020F0502020204030204" pitchFamily="34" charset="0"/>
              </a:rPr>
              <a:t>K</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dirty="0" err="1">
                <a:latin typeface="Calibri" panose="020F0502020204030204" pitchFamily="34" charset="0"/>
                <a:ea typeface="Calibri" panose="020F0502020204030204" pitchFamily="34" charset="0"/>
                <a:cs typeface="Calibri" panose="020F0502020204030204" pitchFamily="34" charset="0"/>
              </a:rPr>
              <a:t>lís</a:t>
            </a:r>
            <a:r>
              <a:rPr lang="en-US" spc="-10" dirty="0" err="1">
                <a:latin typeface="Calibri" panose="020F0502020204030204" pitchFamily="34" charset="0"/>
                <a:ea typeface="Calibri" panose="020F0502020204030204" pitchFamily="34" charset="0"/>
                <a:cs typeface="Calibri" panose="020F0502020204030204" pitchFamily="34" charset="0"/>
              </a:rPr>
              <a:t>k</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M</a:t>
            </a:r>
            <a:r>
              <a:rPr lang="en-US" spc="-5" dirty="0" err="1">
                <a:latin typeface="Calibri" panose="020F0502020204030204" pitchFamily="34" charset="0"/>
                <a:ea typeface="Calibri" panose="020F0502020204030204" pitchFamily="34" charset="0"/>
                <a:cs typeface="Calibri" panose="020F0502020204030204" pitchFamily="34" charset="0"/>
              </a:rPr>
              <a:t>u</a:t>
            </a:r>
            <a:r>
              <a:rPr lang="en-US" dirty="0" err="1">
                <a:latin typeface="Calibri" panose="020F0502020204030204" pitchFamily="34" charset="0"/>
                <a:ea typeface="Calibri" panose="020F0502020204030204" pitchFamily="34" charset="0"/>
                <a:cs typeface="Calibri" panose="020F0502020204030204" pitchFamily="34" charset="0"/>
              </a:rPr>
              <a:t>š</a:t>
            </a:r>
            <a:r>
              <a:rPr lang="en-US" spc="5" dirty="0" err="1">
                <a:latin typeface="Calibri" panose="020F0502020204030204" pitchFamily="34" charset="0"/>
                <a:ea typeface="Calibri" panose="020F0502020204030204" pitchFamily="34" charset="0"/>
                <a:cs typeface="Calibri" panose="020F0502020204030204" pitchFamily="34" charset="0"/>
              </a:rPr>
              <a:t>k</a:t>
            </a:r>
            <a:r>
              <a:rPr lang="en-US" dirty="0" err="1">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 </a:t>
            </a:r>
            <a:r>
              <a:rPr lang="en-US" spc="-10" dirty="0" err="1">
                <a:latin typeface="Calibri" panose="020F0502020204030204" pitchFamily="34" charset="0"/>
                <a:ea typeface="Calibri" panose="020F0502020204030204" pitchFamily="34" charset="0"/>
                <a:cs typeface="Calibri" panose="020F0502020204030204" pitchFamily="34" charset="0"/>
              </a:rPr>
              <a:t>j</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5" dirty="0" err="1">
                <a:latin typeface="Calibri" panose="020F0502020204030204" pitchFamily="34" charset="0"/>
                <a:ea typeface="Calibri" panose="020F0502020204030204" pitchFamily="34" charset="0"/>
                <a:cs typeface="Calibri" panose="020F0502020204030204" pitchFamily="34" charset="0"/>
              </a:rPr>
              <a:t>no</a:t>
            </a:r>
            <a:r>
              <a:rPr lang="en-US" dirty="0" err="1">
                <a:latin typeface="Calibri" panose="020F0502020204030204" pitchFamily="34" charset="0"/>
                <a:ea typeface="Calibri" panose="020F0502020204030204" pitchFamily="34" charset="0"/>
                <a:cs typeface="Calibri" panose="020F0502020204030204" pitchFamily="34" charset="0"/>
              </a:rPr>
              <a:t>m</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z</a:t>
            </a:r>
            <a:r>
              <a:rPr lang="en-US" dirty="0" err="1">
                <a:latin typeface="Calibri" panose="020F0502020204030204" pitchFamily="34" charset="0"/>
                <a:ea typeface="Calibri" panose="020F0502020204030204" pitchFamily="34" charset="0"/>
                <a:cs typeface="Calibri" panose="020F0502020204030204" pitchFamily="34" charset="0"/>
              </a:rPr>
              <a:t>lat</a:t>
            </a:r>
            <a:r>
              <a:rPr lang="en-US" spc="-15" dirty="0" err="1">
                <a:latin typeface="Calibri" panose="020F0502020204030204" pitchFamily="34" charset="0"/>
                <a:ea typeface="Calibri" panose="020F0502020204030204" pitchFamily="34" charset="0"/>
                <a:cs typeface="Calibri" panose="020F0502020204030204" pitchFamily="34" charset="0"/>
              </a:rPr>
              <a:t>á</a:t>
            </a:r>
            <a:r>
              <a:rPr lang="en-US" dirty="0">
                <a:latin typeface="Calibri" panose="020F0502020204030204" pitchFamily="34" charset="0"/>
                <a:ea typeface="Calibri" panose="020F0502020204030204" pitchFamily="34" charset="0"/>
                <a:cs typeface="Calibri" panose="020F0502020204030204" pitchFamily="34" charset="0"/>
              </a:rPr>
              <a:t>! </a:t>
            </a:r>
            <a:endParaRPr lang="cs-CZ" dirty="0">
              <a:latin typeface="Calibri" panose="020F0502020204030204" pitchFamily="34" charset="0"/>
              <a:ea typeface="Calibri" panose="020F0502020204030204" pitchFamily="34" charset="0"/>
              <a:cs typeface="Calibri" panose="020F0502020204030204" pitchFamily="34" charset="0"/>
            </a:endParaRPr>
          </a:p>
          <a:p>
            <a:pPr marR="3065145">
              <a:lnSpc>
                <a:spcPct val="189000"/>
              </a:lnSpc>
              <a:tabLst>
                <a:tab pos="722313" algn="l"/>
              </a:tabLst>
            </a:pPr>
            <a:r>
              <a:rPr lang="en-US" dirty="0" err="1">
                <a:latin typeface="Calibri" panose="020F0502020204030204" pitchFamily="34" charset="0"/>
                <a:ea typeface="Calibri" panose="020F0502020204030204" pitchFamily="34" charset="0"/>
                <a:cs typeface="Calibri" panose="020F0502020204030204" pitchFamily="34" charset="0"/>
              </a:rPr>
              <a:t>Č</a:t>
            </a:r>
            <a:r>
              <a:rPr lang="en-US" spc="-5" dirty="0" err="1">
                <a:latin typeface="Calibri" panose="020F0502020204030204" pitchFamily="34" charset="0"/>
                <a:ea typeface="Calibri" panose="020F0502020204030204" pitchFamily="34" charset="0"/>
                <a:cs typeface="Calibri" panose="020F0502020204030204" pitchFamily="34" charset="0"/>
              </a:rPr>
              <a:t>u</a:t>
            </a:r>
            <a:r>
              <a:rPr lang="en-US" dirty="0" err="1">
                <a:latin typeface="Calibri" panose="020F0502020204030204" pitchFamily="34" charset="0"/>
                <a:ea typeface="Calibri" panose="020F0502020204030204" pitchFamily="34" charset="0"/>
                <a:cs typeface="Calibri" panose="020F0502020204030204" pitchFamily="34" charset="0"/>
              </a:rPr>
              <a:t>řil</a:t>
            </a:r>
            <a:r>
              <a:rPr lang="en-US"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M</a:t>
            </a:r>
            <a:r>
              <a:rPr lang="en-US" spc="-5" dirty="0" err="1">
                <a:latin typeface="Calibri" panose="020F0502020204030204" pitchFamily="34" charset="0"/>
                <a:ea typeface="Calibri" panose="020F0502020204030204" pitchFamily="34" charset="0"/>
                <a:cs typeface="Calibri" panose="020F0502020204030204" pitchFamily="34" charset="0"/>
              </a:rPr>
              <a:t>u</a:t>
            </a:r>
            <a:r>
              <a:rPr lang="en-US" dirty="0" err="1">
                <a:latin typeface="Calibri" panose="020F0502020204030204" pitchFamily="34" charset="0"/>
                <a:ea typeface="Calibri" panose="020F0502020204030204" pitchFamily="34" charset="0"/>
                <a:cs typeface="Calibri" panose="020F0502020204030204" pitchFamily="34" charset="0"/>
              </a:rPr>
              <a:t>š</a:t>
            </a:r>
            <a:r>
              <a:rPr lang="en-US" spc="5" dirty="0" err="1">
                <a:latin typeface="Calibri" panose="020F0502020204030204" pitchFamily="34" charset="0"/>
                <a:ea typeface="Calibri" panose="020F0502020204030204" pitchFamily="34" charset="0"/>
                <a:cs typeface="Calibri" panose="020F0502020204030204" pitchFamily="34" charset="0"/>
              </a:rPr>
              <a:t>k</a:t>
            </a:r>
            <a:r>
              <a:rPr lang="en-US" dirty="0" err="1">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 </a:t>
            </a:r>
            <a:r>
              <a:rPr lang="en-US" spc="-10" dirty="0" err="1">
                <a:latin typeface="Calibri" panose="020F0502020204030204" pitchFamily="34" charset="0"/>
                <a:ea typeface="Calibri" panose="020F0502020204030204" pitchFamily="34" charset="0"/>
                <a:cs typeface="Calibri" panose="020F0502020204030204" pitchFamily="34" charset="0"/>
              </a:rPr>
              <a:t>j</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5" dirty="0" err="1">
                <a:latin typeface="Calibri" panose="020F0502020204030204" pitchFamily="34" charset="0"/>
                <a:ea typeface="Calibri" panose="020F0502020204030204" pitchFamily="34" charset="0"/>
                <a:cs typeface="Calibri" panose="020F0502020204030204" pitchFamily="34" charset="0"/>
              </a:rPr>
              <a:t>no</a:t>
            </a:r>
            <a:r>
              <a:rPr lang="en-US" dirty="0" err="1">
                <a:latin typeface="Calibri" panose="020F0502020204030204" pitchFamily="34" charset="0"/>
                <a:ea typeface="Calibri" panose="020F0502020204030204" pitchFamily="34" charset="0"/>
                <a:cs typeface="Calibri" panose="020F0502020204030204" pitchFamily="34" charset="0"/>
              </a:rPr>
              <a:t>m</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z</a:t>
            </a:r>
            <a:r>
              <a:rPr lang="en-US" dirty="0" err="1">
                <a:latin typeface="Calibri" panose="020F0502020204030204" pitchFamily="34" charset="0"/>
                <a:ea typeface="Calibri" panose="020F0502020204030204" pitchFamily="34" charset="0"/>
                <a:cs typeface="Calibri" panose="020F0502020204030204" pitchFamily="34" charset="0"/>
              </a:rPr>
              <a:t>lat</a:t>
            </a:r>
            <a:r>
              <a:rPr lang="en-US" spc="-15" dirty="0" err="1">
                <a:latin typeface="Calibri" panose="020F0502020204030204" pitchFamily="34" charset="0"/>
                <a:ea typeface="Calibri" panose="020F0502020204030204" pitchFamily="34" charset="0"/>
                <a:cs typeface="Calibri" panose="020F0502020204030204" pitchFamily="34" charset="0"/>
              </a:rPr>
              <a:t>á</a:t>
            </a:r>
            <a:r>
              <a:rPr lang="en-US" dirty="0">
                <a:latin typeface="Calibri" panose="020F0502020204030204" pitchFamily="34" charset="0"/>
                <a:ea typeface="Calibri" panose="020F0502020204030204" pitchFamily="34" charset="0"/>
                <a:cs typeface="Calibri" panose="020F0502020204030204" pitchFamily="34" charset="0"/>
              </a:rPr>
              <a:t>…</a:t>
            </a:r>
            <a:endParaRPr lang="cs-CZ" sz="1400" dirty="0">
              <a:latin typeface="Times New Roman" panose="02020603050405020304" pitchFamily="18" charset="0"/>
              <a:ea typeface="Times New Roman" panose="02020603050405020304" pitchFamily="18" charset="0"/>
            </a:endParaRPr>
          </a:p>
          <a:p>
            <a:pPr>
              <a:lnSpc>
                <a:spcPts val="1300"/>
              </a:lnSpc>
            </a:pPr>
            <a:endParaRPr lang="cs-CZ" spc="5" dirty="0">
              <a:latin typeface="Calibri" panose="020F0502020204030204" pitchFamily="34" charset="0"/>
              <a:ea typeface="Calibri" panose="020F0502020204030204" pitchFamily="34" charset="0"/>
              <a:cs typeface="Calibri" panose="020F0502020204030204" pitchFamily="34" charset="0"/>
            </a:endParaRPr>
          </a:p>
          <a:p>
            <a:pPr>
              <a:lnSpc>
                <a:spcPts val="1300"/>
              </a:lnSpc>
            </a:pPr>
            <a:r>
              <a:rPr lang="en-US" spc="5" dirty="0" err="1">
                <a:latin typeface="Calibri" panose="020F0502020204030204" pitchFamily="34" charset="0"/>
                <a:ea typeface="Calibri" panose="020F0502020204030204" pitchFamily="34" charset="0"/>
                <a:cs typeface="Calibri" panose="020F0502020204030204" pitchFamily="34" charset="0"/>
              </a:rPr>
              <a:t>P</a:t>
            </a:r>
            <a:r>
              <a:rPr lang="en-US" dirty="0" err="1">
                <a:latin typeface="Calibri" panose="020F0502020204030204" pitchFamily="34" charset="0"/>
                <a:ea typeface="Calibri" panose="020F0502020204030204" pitchFamily="34" charset="0"/>
                <a:cs typeface="Calibri" panose="020F0502020204030204" pitchFamily="34" charset="0"/>
              </a:rPr>
              <a:t>r</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spc="-15" dirty="0" err="1">
                <a:latin typeface="Calibri" panose="020F0502020204030204" pitchFamily="34" charset="0"/>
                <a:ea typeface="Calibri" panose="020F0502020204030204" pitchFamily="34" charset="0"/>
                <a:cs typeface="Calibri" panose="020F0502020204030204" pitchFamily="34" charset="0"/>
              </a:rPr>
              <a:t>f</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10" dirty="0" err="1">
                <a:latin typeface="Calibri" panose="020F0502020204030204" pitchFamily="34" charset="0"/>
                <a:ea typeface="Calibri" panose="020F0502020204030204" pitchFamily="34" charset="0"/>
                <a:cs typeface="Calibri" panose="020F0502020204030204" pitchFamily="34" charset="0"/>
              </a:rPr>
              <a:t>s</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dirty="0" err="1">
                <a:latin typeface="Calibri" panose="020F0502020204030204" pitchFamily="34" charset="0"/>
                <a:ea typeface="Calibri" panose="020F0502020204030204" pitchFamily="34" charset="0"/>
                <a:cs typeface="Calibri" panose="020F0502020204030204" pitchFamily="34" charset="0"/>
              </a:rPr>
              <a:t>r</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10" dirty="0" err="1">
                <a:latin typeface="Calibri" panose="020F0502020204030204" pitchFamily="34" charset="0"/>
                <a:ea typeface="Calibri" panose="020F0502020204030204" pitchFamily="34" charset="0"/>
                <a:cs typeface="Calibri" panose="020F0502020204030204" pitchFamily="34" charset="0"/>
              </a:rPr>
              <a:t>K</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dirty="0" err="1">
                <a:latin typeface="Calibri" panose="020F0502020204030204" pitchFamily="34" charset="0"/>
                <a:ea typeface="Calibri" panose="020F0502020204030204" pitchFamily="34" charset="0"/>
                <a:cs typeface="Calibri" panose="020F0502020204030204" pitchFamily="34" charset="0"/>
              </a:rPr>
              <a:t>lís</a:t>
            </a:r>
            <a:r>
              <a:rPr lang="en-US" spc="-10" dirty="0" err="1">
                <a:latin typeface="Calibri" panose="020F0502020204030204" pitchFamily="34" charset="0"/>
                <a:ea typeface="Calibri" panose="020F0502020204030204" pitchFamily="34" charset="0"/>
                <a:cs typeface="Calibri" panose="020F0502020204030204" pitchFamily="34" charset="0"/>
              </a:rPr>
              <a:t>k</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dirty="0">
                <a:latin typeface="Calibri" panose="020F0502020204030204" pitchFamily="34" charset="0"/>
                <a:ea typeface="Calibri" panose="020F0502020204030204" pitchFamily="34" charset="0"/>
                <a:cs typeface="Calibri" panose="020F0502020204030204" pitchFamily="34" charset="0"/>
              </a:rPr>
              <a:t>:  </a:t>
            </a:r>
            <a:r>
              <a:rPr lang="en-US" spc="-5" dirty="0">
                <a:latin typeface="Calibri" panose="020F0502020204030204" pitchFamily="34" charset="0"/>
                <a:ea typeface="Calibri" panose="020F0502020204030204" pitchFamily="34" charset="0"/>
                <a:cs typeface="Calibri" panose="020F0502020204030204" pitchFamily="34" charset="0"/>
              </a:rPr>
              <a:t>N</a:t>
            </a:r>
            <a:r>
              <a:rPr lang="en-US" dirty="0">
                <a:latin typeface="Calibri" panose="020F0502020204030204" pitchFamily="34" charset="0"/>
                <a:ea typeface="Calibri" panose="020F0502020204030204" pitchFamily="34" charset="0"/>
                <a:cs typeface="Calibri" panose="020F0502020204030204" pitchFamily="34" charset="0"/>
              </a:rPr>
              <a:t>o</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do</a:t>
            </a:r>
            <a:r>
              <a:rPr lang="en-US" spc="5" dirty="0" err="1">
                <a:latin typeface="Calibri" panose="020F0502020204030204" pitchFamily="34" charset="0"/>
                <a:ea typeface="Calibri" panose="020F0502020204030204" pitchFamily="34" charset="0"/>
                <a:cs typeface="Calibri" panose="020F0502020204030204" pitchFamily="34" charset="0"/>
              </a:rPr>
              <a:t>vo</a:t>
            </a:r>
            <a:r>
              <a:rPr lang="en-US" spc="-15" dirty="0" err="1">
                <a:latin typeface="Calibri" panose="020F0502020204030204" pitchFamily="34" charset="0"/>
                <a:ea typeface="Calibri" panose="020F0502020204030204" pitchFamily="34" charset="0"/>
                <a:cs typeface="Calibri" panose="020F0502020204030204" pitchFamily="34" charset="0"/>
              </a:rPr>
              <a:t>l</a:t>
            </a:r>
            <a:r>
              <a:rPr lang="en-US" dirty="0" err="1">
                <a:latin typeface="Calibri" panose="020F0502020204030204" pitchFamily="34" charset="0"/>
                <a:ea typeface="Calibri" panose="020F0502020204030204" pitchFamily="34" charset="0"/>
                <a:cs typeface="Calibri" panose="020F0502020204030204" pitchFamily="34" charset="0"/>
              </a:rPr>
              <a:t>t</a:t>
            </a:r>
            <a:r>
              <a:rPr lang="en-US" spc="-10" dirty="0" err="1">
                <a:latin typeface="Calibri" panose="020F0502020204030204" pitchFamily="34" charset="0"/>
                <a:ea typeface="Calibri" panose="020F0502020204030204" pitchFamily="34" charset="0"/>
                <a:cs typeface="Calibri" panose="020F0502020204030204" pitchFamily="34" charset="0"/>
              </a:rPr>
              <a:t>e</a:t>
            </a:r>
            <a:r>
              <a:rPr lang="en-US" dirty="0">
                <a:latin typeface="Calibri" panose="020F0502020204030204" pitchFamily="34" charset="0"/>
                <a:ea typeface="Calibri" panose="020F0502020204030204" pitchFamily="34" charset="0"/>
                <a:cs typeface="Calibri" panose="020F0502020204030204" pitchFamily="34" charset="0"/>
              </a:rPr>
              <a:t>?</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10" dirty="0">
                <a:latin typeface="Calibri" panose="020F0502020204030204" pitchFamily="34" charset="0"/>
                <a:ea typeface="Calibri" panose="020F0502020204030204" pitchFamily="34" charset="0"/>
                <a:cs typeface="Calibri" panose="020F0502020204030204" pitchFamily="34" charset="0"/>
              </a:rPr>
              <a:t>T</a:t>
            </a:r>
            <a:r>
              <a:rPr lang="en-US" dirty="0">
                <a:latin typeface="Calibri" panose="020F0502020204030204" pitchFamily="34" charset="0"/>
                <a:ea typeface="Calibri" panose="020F0502020204030204" pitchFamily="34" charset="0"/>
                <a:cs typeface="Calibri" panose="020F0502020204030204" pitchFamily="34" charset="0"/>
              </a:rPr>
              <a:t>o</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10" dirty="0">
                <a:latin typeface="Calibri" panose="020F0502020204030204" pitchFamily="34" charset="0"/>
                <a:ea typeface="Calibri" panose="020F0502020204030204" pitchFamily="34" charset="0"/>
                <a:cs typeface="Calibri" panose="020F0502020204030204" pitchFamily="34" charset="0"/>
              </a:rPr>
              <a:t>j</a:t>
            </a:r>
            <a:r>
              <a:rPr lang="en-US" dirty="0">
                <a:latin typeface="Calibri" panose="020F0502020204030204" pitchFamily="34" charset="0"/>
                <a:ea typeface="Calibri" panose="020F0502020204030204" pitchFamily="34" charset="0"/>
                <a:cs typeface="Calibri" panose="020F0502020204030204" pitchFamily="34" charset="0"/>
              </a:rPr>
              <a:t>e</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h</a:t>
            </a:r>
            <a:r>
              <a:rPr lang="en-US" dirty="0" err="1">
                <a:latin typeface="Calibri" panose="020F0502020204030204" pitchFamily="34" charset="0"/>
                <a:ea typeface="Calibri" panose="020F0502020204030204" pitchFamily="34" charset="0"/>
                <a:cs typeface="Calibri" panose="020F0502020204030204" pitchFamily="34" charset="0"/>
              </a:rPr>
              <a:t>r</a:t>
            </a:r>
            <a:r>
              <a:rPr lang="en-US" spc="5" dirty="0" err="1">
                <a:latin typeface="Calibri" panose="020F0502020204030204" pitchFamily="34" charset="0"/>
                <a:ea typeface="Calibri" panose="020F0502020204030204" pitchFamily="34" charset="0"/>
                <a:cs typeface="Calibri" panose="020F0502020204030204" pitchFamily="34" charset="0"/>
              </a:rPr>
              <a:t>o</a:t>
            </a:r>
            <a:r>
              <a:rPr lang="en-US" spc="-5" dirty="0" err="1">
                <a:latin typeface="Calibri" panose="020F0502020204030204" pitchFamily="34" charset="0"/>
                <a:ea typeface="Calibri" panose="020F0502020204030204" pitchFamily="34" charset="0"/>
                <a:cs typeface="Calibri" panose="020F0502020204030204" pitchFamily="34" charset="0"/>
              </a:rPr>
              <a:t>zn</a:t>
            </a:r>
            <a:r>
              <a:rPr lang="en-US" spc="-10" dirty="0" err="1">
                <a:latin typeface="Calibri" panose="020F0502020204030204" pitchFamily="34" charset="0"/>
                <a:ea typeface="Calibri" panose="020F0502020204030204" pitchFamily="34" charset="0"/>
                <a:cs typeface="Calibri" panose="020F0502020204030204" pitchFamily="34" charset="0"/>
              </a:rPr>
              <a:t>é</a:t>
            </a:r>
            <a:r>
              <a:rPr lang="en-US" dirty="0">
                <a:latin typeface="Calibri" panose="020F0502020204030204" pitchFamily="34" charset="0"/>
                <a:ea typeface="Calibri" panose="020F0502020204030204" pitchFamily="34" charset="0"/>
                <a:cs typeface="Calibri" panose="020F0502020204030204" pitchFamily="34" charset="0"/>
              </a:rPr>
              <a:t>!</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S</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5" dirty="0" err="1">
                <a:latin typeface="Calibri" panose="020F0502020204030204" pitchFamily="34" charset="0"/>
                <a:ea typeface="Calibri" panose="020F0502020204030204" pitchFamily="34" charset="0"/>
                <a:cs typeface="Calibri" panose="020F0502020204030204" pitchFamily="34" charset="0"/>
              </a:rPr>
              <a:t>dn</a:t>
            </a:r>
            <a:r>
              <a:rPr lang="en-US" spc="5" dirty="0" err="1">
                <a:latin typeface="Calibri" panose="020F0502020204030204" pitchFamily="34" charset="0"/>
                <a:ea typeface="Calibri" panose="020F0502020204030204" pitchFamily="34" charset="0"/>
                <a:cs typeface="Calibri" panose="020F0502020204030204" pitchFamily="34" charset="0"/>
              </a:rPr>
              <a:t>ět</a:t>
            </a:r>
            <a:r>
              <a:rPr lang="en-US" dirty="0" err="1">
                <a:latin typeface="Calibri" panose="020F0502020204030204" pitchFamily="34" charset="0"/>
                <a:ea typeface="Calibri" panose="020F0502020204030204" pitchFamily="34" charset="0"/>
                <a:cs typeface="Calibri" panose="020F0502020204030204" pitchFamily="34" charset="0"/>
              </a:rPr>
              <a:t>e</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s</a:t>
            </a:r>
            <a:r>
              <a:rPr lang="en-US" spc="-15" dirty="0" err="1">
                <a:latin typeface="Calibri" panose="020F0502020204030204" pitchFamily="34" charset="0"/>
                <a:ea typeface="Calibri" panose="020F0502020204030204" pitchFamily="34" charset="0"/>
                <a:cs typeface="Calibri" panose="020F0502020204030204" pitchFamily="34" charset="0"/>
              </a:rPr>
              <a:t>i</a:t>
            </a:r>
            <a:r>
              <a:rPr lang="en-US" dirty="0">
                <a:latin typeface="Calibri" panose="020F0502020204030204" pitchFamily="34" charset="0"/>
                <a:ea typeface="Calibri" panose="020F0502020204030204" pitchFamily="34" charset="0"/>
                <a:cs typeface="Calibri" panose="020F0502020204030204" pitchFamily="34" charset="0"/>
              </a:rPr>
              <a:t>!</a:t>
            </a:r>
            <a:r>
              <a:rPr lang="en-US" spc="5"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V</a:t>
            </a:r>
            <a:r>
              <a:rPr lang="en-US" spc="-5" dirty="0" err="1">
                <a:latin typeface="Calibri" panose="020F0502020204030204" pitchFamily="34" charset="0"/>
                <a:ea typeface="Calibri" panose="020F0502020204030204" pitchFamily="34" charset="0"/>
                <a:cs typeface="Calibri" panose="020F0502020204030204" pitchFamily="34" charset="0"/>
              </a:rPr>
              <a:t>žd</a:t>
            </a:r>
            <a:r>
              <a:rPr lang="en-US" spc="5" dirty="0" err="1">
                <a:latin typeface="Calibri" panose="020F0502020204030204" pitchFamily="34" charset="0"/>
                <a:ea typeface="Calibri" panose="020F0502020204030204" pitchFamily="34" charset="0"/>
                <a:cs typeface="Calibri" panose="020F0502020204030204" pitchFamily="34" charset="0"/>
              </a:rPr>
              <a:t>y</a:t>
            </a:r>
            <a:r>
              <a:rPr lang="en-US" dirty="0" err="1">
                <a:latin typeface="Calibri" panose="020F0502020204030204" pitchFamily="34" charset="0"/>
                <a:ea typeface="Calibri" panose="020F0502020204030204" pitchFamily="34" charset="0"/>
                <a:cs typeface="Calibri" panose="020F0502020204030204" pitchFamily="34" charset="0"/>
              </a:rPr>
              <a:t>ť</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v</a:t>
            </a:r>
            <a:r>
              <a:rPr lang="en-US" dirty="0" err="1">
                <a:latin typeface="Calibri" panose="020F0502020204030204" pitchFamily="34" charset="0"/>
                <a:ea typeface="Calibri" panose="020F0502020204030204" pitchFamily="34" charset="0"/>
                <a:cs typeface="Calibri" panose="020F0502020204030204" pitchFamily="34" charset="0"/>
              </a:rPr>
              <a:t>y</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dirty="0" err="1">
                <a:latin typeface="Calibri" panose="020F0502020204030204" pitchFamily="34" charset="0"/>
                <a:ea typeface="Calibri" panose="020F0502020204030204" pitchFamily="34" charset="0"/>
                <a:cs typeface="Calibri" panose="020F0502020204030204" pitchFamily="34" charset="0"/>
              </a:rPr>
              <a:t>js</a:t>
            </a:r>
            <a:r>
              <a:rPr lang="en-US" spc="-10" dirty="0" err="1">
                <a:latin typeface="Calibri" panose="020F0502020204030204" pitchFamily="34" charset="0"/>
                <a:ea typeface="Calibri" panose="020F0502020204030204" pitchFamily="34" charset="0"/>
                <a:cs typeface="Calibri" panose="020F0502020204030204" pitchFamily="34" charset="0"/>
              </a:rPr>
              <a:t>t</a:t>
            </a:r>
            <a:r>
              <a:rPr lang="en-US" dirty="0" err="1">
                <a:latin typeface="Calibri" panose="020F0502020204030204" pitchFamily="34" charset="0"/>
                <a:ea typeface="Calibri" panose="020F0502020204030204" pitchFamily="34" charset="0"/>
                <a:cs typeface="Calibri" panose="020F0502020204030204" pitchFamily="34" charset="0"/>
              </a:rPr>
              <a:t>e</a:t>
            </a:r>
            <a:r>
              <a:rPr lang="en-US" spc="5" dirty="0">
                <a:latin typeface="Calibri" panose="020F0502020204030204" pitchFamily="34" charset="0"/>
                <a:ea typeface="Calibri" panose="020F0502020204030204" pitchFamily="34" charset="0"/>
                <a:cs typeface="Calibri" panose="020F0502020204030204" pitchFamily="34" charset="0"/>
              </a:rPr>
              <a:t> </a:t>
            </a:r>
            <a:r>
              <a:rPr lang="en-US" spc="-10" dirty="0" err="1">
                <a:latin typeface="Calibri" panose="020F0502020204030204" pitchFamily="34" charset="0"/>
                <a:ea typeface="Calibri" panose="020F0502020204030204" pitchFamily="34" charset="0"/>
                <a:cs typeface="Calibri" panose="020F0502020204030204" pitchFamily="34" charset="0"/>
              </a:rPr>
              <a:t>c</a:t>
            </a:r>
            <a:r>
              <a:rPr lang="en-US" spc="-5" dirty="0" err="1">
                <a:latin typeface="Calibri" panose="020F0502020204030204" pitchFamily="34" charset="0"/>
                <a:ea typeface="Calibri" panose="020F0502020204030204" pitchFamily="34" charset="0"/>
                <a:cs typeface="Calibri" panose="020F0502020204030204" pitchFamily="34" charset="0"/>
              </a:rPr>
              <a:t>yn</a:t>
            </a:r>
            <a:r>
              <a:rPr lang="en-US" dirty="0" err="1">
                <a:latin typeface="Calibri" panose="020F0502020204030204" pitchFamily="34" charset="0"/>
                <a:ea typeface="Calibri" panose="020F0502020204030204" pitchFamily="34" charset="0"/>
                <a:cs typeface="Calibri" panose="020F0502020204030204" pitchFamily="34" charset="0"/>
              </a:rPr>
              <a:t>i</a:t>
            </a:r>
            <a:r>
              <a:rPr lang="en-US" spc="5" dirty="0" err="1">
                <a:latin typeface="Calibri" panose="020F0502020204030204" pitchFamily="34" charset="0"/>
                <a:ea typeface="Calibri" panose="020F0502020204030204" pitchFamily="34" charset="0"/>
                <a:cs typeface="Calibri" panose="020F0502020204030204" pitchFamily="34" charset="0"/>
              </a:rPr>
              <a:t>k</a:t>
            </a:r>
            <a:r>
              <a:rPr lang="en-US" dirty="0">
                <a:latin typeface="Calibri" panose="020F0502020204030204" pitchFamily="34" charset="0"/>
                <a:ea typeface="Calibri" panose="020F0502020204030204" pitchFamily="34" charset="0"/>
                <a:cs typeface="Calibri" panose="020F0502020204030204" pitchFamily="34" charset="0"/>
              </a:rPr>
              <a:t>!!</a:t>
            </a:r>
            <a:endParaRPr lang="cs-CZ" sz="1400" dirty="0">
              <a:latin typeface="Times New Roman" panose="02020603050405020304" pitchFamily="18" charset="0"/>
              <a:ea typeface="Times New Roman" panose="02020603050405020304" pitchFamily="18" charset="0"/>
            </a:endParaRPr>
          </a:p>
          <a:p>
            <a:pPr marL="1348740">
              <a:spcBef>
                <a:spcPts val="205"/>
              </a:spcBef>
            </a:pPr>
            <a:r>
              <a:rPr lang="cs-CZ" spc="5"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M</a:t>
            </a:r>
            <a:r>
              <a:rPr lang="en-US" spc="-5" dirty="0" err="1">
                <a:latin typeface="Calibri" panose="020F0502020204030204" pitchFamily="34" charset="0"/>
                <a:ea typeface="Calibri" panose="020F0502020204030204" pitchFamily="34" charset="0"/>
                <a:cs typeface="Calibri" panose="020F0502020204030204" pitchFamily="34" charset="0"/>
              </a:rPr>
              <a:t>u</a:t>
            </a:r>
            <a:r>
              <a:rPr lang="en-US" dirty="0" err="1">
                <a:latin typeface="Calibri" panose="020F0502020204030204" pitchFamily="34" charset="0"/>
                <a:ea typeface="Calibri" panose="020F0502020204030204" pitchFamily="34" charset="0"/>
                <a:cs typeface="Calibri" panose="020F0502020204030204" pitchFamily="34" charset="0"/>
              </a:rPr>
              <a:t>š</a:t>
            </a:r>
            <a:r>
              <a:rPr lang="en-US" spc="5" dirty="0" err="1">
                <a:latin typeface="Calibri" panose="020F0502020204030204" pitchFamily="34" charset="0"/>
                <a:ea typeface="Calibri" panose="020F0502020204030204" pitchFamily="34" charset="0"/>
                <a:cs typeface="Calibri" panose="020F0502020204030204" pitchFamily="34" charset="0"/>
              </a:rPr>
              <a:t>k</a:t>
            </a:r>
            <a:r>
              <a:rPr lang="en-US" dirty="0" err="1">
                <a:latin typeface="Calibri" panose="020F0502020204030204" pitchFamily="34" charset="0"/>
                <a:ea typeface="Calibri" panose="020F0502020204030204" pitchFamily="34" charset="0"/>
                <a:cs typeface="Calibri" panose="020F0502020204030204" pitchFamily="34" charset="0"/>
              </a:rPr>
              <a:t>a</a:t>
            </a:r>
            <a:r>
              <a:rPr lang="en-US" dirty="0">
                <a:latin typeface="Calibri" panose="020F0502020204030204" pitchFamily="34" charset="0"/>
                <a:ea typeface="Calibri" panose="020F0502020204030204" pitchFamily="34" charset="0"/>
                <a:cs typeface="Calibri" panose="020F0502020204030204" pitchFamily="34" charset="0"/>
              </a:rPr>
              <a:t> </a:t>
            </a:r>
            <a:r>
              <a:rPr lang="en-US" spc="-10" dirty="0" err="1">
                <a:latin typeface="Calibri" panose="020F0502020204030204" pitchFamily="34" charset="0"/>
                <a:ea typeface="Calibri" panose="020F0502020204030204" pitchFamily="34" charset="0"/>
                <a:cs typeface="Calibri" panose="020F0502020204030204" pitchFamily="34" charset="0"/>
              </a:rPr>
              <a:t>j</a:t>
            </a:r>
            <a:r>
              <a:rPr lang="en-US" spc="5" dirty="0" err="1">
                <a:latin typeface="Calibri" panose="020F0502020204030204" pitchFamily="34" charset="0"/>
                <a:ea typeface="Calibri" panose="020F0502020204030204" pitchFamily="34" charset="0"/>
                <a:cs typeface="Calibri" panose="020F0502020204030204" pitchFamily="34" charset="0"/>
              </a:rPr>
              <a:t>e</a:t>
            </a:r>
            <a:r>
              <a:rPr lang="en-US" spc="-5" dirty="0" err="1">
                <a:latin typeface="Calibri" panose="020F0502020204030204" pitchFamily="34" charset="0"/>
                <a:ea typeface="Calibri" panose="020F0502020204030204" pitchFamily="34" charset="0"/>
                <a:cs typeface="Calibri" panose="020F0502020204030204" pitchFamily="34" charset="0"/>
              </a:rPr>
              <a:t>no</a:t>
            </a:r>
            <a:r>
              <a:rPr lang="en-US" dirty="0" err="1">
                <a:latin typeface="Calibri" panose="020F0502020204030204" pitchFamily="34" charset="0"/>
                <a:ea typeface="Calibri" panose="020F0502020204030204" pitchFamily="34" charset="0"/>
                <a:cs typeface="Calibri" panose="020F0502020204030204" pitchFamily="34" charset="0"/>
              </a:rPr>
              <a:t>m</a:t>
            </a:r>
            <a:r>
              <a:rPr lang="en-US" spc="10" dirty="0">
                <a:latin typeface="Calibri" panose="020F0502020204030204" pitchFamily="34" charset="0"/>
                <a:ea typeface="Calibri" panose="020F0502020204030204" pitchFamily="34" charset="0"/>
                <a:cs typeface="Calibri" panose="020F0502020204030204" pitchFamily="34" charset="0"/>
              </a:rPr>
              <a:t> </a:t>
            </a:r>
            <a:r>
              <a:rPr lang="en-US" spc="-5" dirty="0" err="1">
                <a:latin typeface="Calibri" panose="020F0502020204030204" pitchFamily="34" charset="0"/>
                <a:ea typeface="Calibri" panose="020F0502020204030204" pitchFamily="34" charset="0"/>
                <a:cs typeface="Calibri" panose="020F0502020204030204" pitchFamily="34" charset="0"/>
              </a:rPr>
              <a:t>z</a:t>
            </a:r>
            <a:r>
              <a:rPr lang="en-US" dirty="0" err="1">
                <a:latin typeface="Calibri" panose="020F0502020204030204" pitchFamily="34" charset="0"/>
                <a:ea typeface="Calibri" panose="020F0502020204030204" pitchFamily="34" charset="0"/>
                <a:cs typeface="Calibri" panose="020F0502020204030204" pitchFamily="34" charset="0"/>
              </a:rPr>
              <a:t>lat</a:t>
            </a:r>
            <a:r>
              <a:rPr lang="en-US" spc="-15" dirty="0" err="1">
                <a:latin typeface="Calibri" panose="020F0502020204030204" pitchFamily="34" charset="0"/>
                <a:ea typeface="Calibri" panose="020F0502020204030204" pitchFamily="34" charset="0"/>
                <a:cs typeface="Calibri" panose="020F0502020204030204" pitchFamily="34" charset="0"/>
              </a:rPr>
              <a:t>á</a:t>
            </a:r>
            <a:r>
              <a:rPr lang="en-US" dirty="0">
                <a:latin typeface="Calibri" panose="020F0502020204030204" pitchFamily="34" charset="0"/>
                <a:ea typeface="Calibri" panose="020F0502020204030204" pitchFamily="34" charset="0"/>
                <a:cs typeface="Calibri" panose="020F0502020204030204" pitchFamily="34" charset="0"/>
              </a:rPr>
              <a:t>…</a:t>
            </a:r>
            <a:endParaRPr lang="cs-CZ" dirty="0">
              <a:latin typeface="Calibri" panose="020F0502020204030204" pitchFamily="34" charset="0"/>
              <a:ea typeface="Calibri" panose="020F0502020204030204" pitchFamily="34" charset="0"/>
              <a:cs typeface="Calibri" panose="020F0502020204030204" pitchFamily="34" charset="0"/>
            </a:endParaRPr>
          </a:p>
          <a:p>
            <a:r>
              <a:rPr lang="cs-CZ" sz="1400" dirty="0"/>
              <a:t>					</a:t>
            </a:r>
          </a:p>
          <a:p>
            <a:r>
              <a:rPr lang="cs-CZ" sz="1400" dirty="0"/>
              <a:t>				</a:t>
            </a:r>
            <a:r>
              <a:rPr lang="en-US" sz="1400" dirty="0" err="1"/>
              <a:t>Škola</a:t>
            </a:r>
            <a:r>
              <a:rPr lang="en-US" sz="1400" dirty="0"/>
              <a:t>, </a:t>
            </a:r>
            <a:r>
              <a:rPr lang="en-US" sz="1400" dirty="0" err="1"/>
              <a:t>základ</a:t>
            </a:r>
            <a:r>
              <a:rPr lang="en-US" sz="1400" dirty="0"/>
              <a:t> </a:t>
            </a:r>
            <a:r>
              <a:rPr lang="en-US" sz="1400" dirty="0" err="1"/>
              <a:t>života</a:t>
            </a:r>
            <a:r>
              <a:rPr lang="en-US" sz="1400" dirty="0"/>
              <a:t> (Martin </a:t>
            </a:r>
            <a:r>
              <a:rPr lang="en-US" sz="1400" dirty="0" err="1"/>
              <a:t>Frič</a:t>
            </a:r>
            <a:r>
              <a:rPr lang="en-US" sz="1400" dirty="0"/>
              <a:t>, 1938)</a:t>
            </a:r>
            <a:endParaRPr lang="cs-CZ" sz="1400" dirty="0">
              <a:latin typeface="Times New Roman" panose="02020603050405020304" pitchFamily="18" charset="0"/>
              <a:ea typeface="Times New Roman" panose="02020603050405020304" pitchFamily="18" charset="0"/>
            </a:endParaRPr>
          </a:p>
        </p:txBody>
      </p:sp>
      <p:pic>
        <p:nvPicPr>
          <p:cNvPr id="6" name="Picture 2" descr="person23"/>
          <p:cNvPicPr>
            <a:picLocks noChangeAspect="1" noChangeArrowheads="1"/>
          </p:cNvPicPr>
          <p:nvPr/>
        </p:nvPicPr>
        <p:blipFill>
          <a:blip r:embed="rId3" cstate="print"/>
          <a:srcRect/>
          <a:stretch>
            <a:fillRect/>
          </a:stretch>
        </p:blipFill>
        <p:spPr bwMode="auto">
          <a:xfrm>
            <a:off x="1543378" y="2980383"/>
            <a:ext cx="546623" cy="1352301"/>
          </a:xfrm>
          <a:prstGeom prst="rect">
            <a:avLst/>
          </a:prstGeom>
          <a:noFill/>
          <a:ln w="9525">
            <a:noFill/>
            <a:miter lim="800000"/>
            <a:headEnd/>
            <a:tailEnd/>
          </a:ln>
        </p:spPr>
      </p:pic>
    </p:spTree>
    <p:extLst>
      <p:ext uri="{BB962C8B-B14F-4D97-AF65-F5344CB8AC3E}">
        <p14:creationId xmlns:p14="http://schemas.microsoft.com/office/powerpoint/2010/main" val="30831853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1036933"/>
          </a:xfrm>
        </p:spPr>
        <p:txBody>
          <a:bodyPr>
            <a:normAutofit/>
          </a:bodyPr>
          <a:lstStyle/>
          <a:p>
            <a:pPr algn="ctr"/>
            <a:r>
              <a:rPr lang="cs-CZ" sz="3200" dirty="0"/>
              <a:t>Instrumentář řečníka</a:t>
            </a:r>
          </a:p>
        </p:txBody>
      </p:sp>
      <p:sp>
        <p:nvSpPr>
          <p:cNvPr id="3" name="Zástupný symbol pro obsah 2"/>
          <p:cNvSpPr>
            <a:spLocks noGrp="1"/>
          </p:cNvSpPr>
          <p:nvPr>
            <p:ph idx="1"/>
          </p:nvPr>
        </p:nvSpPr>
        <p:spPr/>
        <p:txBody>
          <a:bodyPr/>
          <a:lstStyle/>
          <a:p>
            <a:pPr marL="692150" indent="-609600">
              <a:lnSpc>
                <a:spcPct val="80000"/>
              </a:lnSpc>
            </a:pPr>
            <a:endParaRPr lang="cs-CZ" dirty="0"/>
          </a:p>
          <a:p>
            <a:pPr marL="692150" indent="-609600">
              <a:lnSpc>
                <a:spcPct val="80000"/>
              </a:lnSpc>
            </a:pPr>
            <a:r>
              <a:rPr lang="cs-CZ" dirty="0"/>
              <a:t>Artikulace (výslovnost) </a:t>
            </a:r>
          </a:p>
          <a:p>
            <a:pPr marL="82550" indent="0">
              <a:lnSpc>
                <a:spcPct val="80000"/>
              </a:lnSpc>
              <a:buNone/>
            </a:pPr>
            <a:endParaRPr lang="cs-CZ" dirty="0"/>
          </a:p>
          <a:p>
            <a:pPr marL="692150" indent="-609600">
              <a:lnSpc>
                <a:spcPct val="80000"/>
              </a:lnSpc>
            </a:pPr>
            <a:r>
              <a:rPr lang="cs-CZ" dirty="0"/>
              <a:t>Hlasová modulace</a:t>
            </a:r>
          </a:p>
          <a:p>
            <a:pPr marL="82550" indent="0">
              <a:lnSpc>
                <a:spcPct val="80000"/>
              </a:lnSpc>
              <a:buNone/>
            </a:pPr>
            <a:endParaRPr lang="cs-CZ" dirty="0"/>
          </a:p>
          <a:p>
            <a:pPr marL="692150" indent="-609600">
              <a:lnSpc>
                <a:spcPct val="80000"/>
              </a:lnSpc>
            </a:pPr>
            <a:r>
              <a:rPr lang="cs-CZ" dirty="0"/>
              <a:t>Tempo řeči </a:t>
            </a:r>
          </a:p>
          <a:p>
            <a:pPr marL="82550" indent="0">
              <a:lnSpc>
                <a:spcPct val="80000"/>
              </a:lnSpc>
              <a:buNone/>
            </a:pPr>
            <a:endParaRPr lang="cs-CZ" dirty="0"/>
          </a:p>
          <a:p>
            <a:pPr marL="692150" indent="-609600">
              <a:lnSpc>
                <a:spcPct val="80000"/>
              </a:lnSpc>
            </a:pPr>
            <a:r>
              <a:rPr lang="cs-CZ" dirty="0"/>
              <a:t>Tón hlasu</a:t>
            </a:r>
          </a:p>
          <a:p>
            <a:pPr marL="82550" indent="0">
              <a:lnSpc>
                <a:spcPct val="80000"/>
              </a:lnSpc>
              <a:buNone/>
            </a:pPr>
            <a:endParaRPr lang="cs-CZ" dirty="0"/>
          </a:p>
          <a:p>
            <a:pPr marL="692150" indent="-609600">
              <a:lnSpc>
                <a:spcPct val="80000"/>
              </a:lnSpc>
            </a:pPr>
            <a:r>
              <a:rPr lang="cs-CZ" dirty="0"/>
              <a:t>Pomlky</a:t>
            </a:r>
          </a:p>
          <a:p>
            <a:endParaRPr lang="cs-CZ" dirty="0"/>
          </a:p>
        </p:txBody>
      </p:sp>
    </p:spTree>
    <p:extLst>
      <p:ext uri="{BB962C8B-B14F-4D97-AF65-F5344CB8AC3E}">
        <p14:creationId xmlns:p14="http://schemas.microsoft.com/office/powerpoint/2010/main" val="19067655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897595"/>
          </a:xfrm>
        </p:spPr>
        <p:txBody>
          <a:bodyPr>
            <a:normAutofit/>
          </a:bodyPr>
          <a:lstStyle/>
          <a:p>
            <a:pPr algn="ctr"/>
            <a:r>
              <a:rPr lang="cs-CZ" sz="3200" dirty="0"/>
              <a:t>Nejčastější chyby řečníků </a:t>
            </a:r>
          </a:p>
        </p:txBody>
      </p:sp>
      <p:sp>
        <p:nvSpPr>
          <p:cNvPr id="3" name="Zástupný symbol pro obsah 2"/>
          <p:cNvSpPr>
            <a:spLocks noGrp="1"/>
          </p:cNvSpPr>
          <p:nvPr>
            <p:ph idx="1"/>
          </p:nvPr>
        </p:nvSpPr>
        <p:spPr>
          <a:xfrm>
            <a:off x="838200" y="2159725"/>
            <a:ext cx="10515600" cy="4180115"/>
          </a:xfrm>
        </p:spPr>
        <p:txBody>
          <a:bodyPr>
            <a:normAutofit fontScale="85000" lnSpcReduction="20000"/>
          </a:bodyPr>
          <a:lstStyle/>
          <a:p>
            <a:pPr lvl="0"/>
            <a:r>
              <a:rPr lang="cs-CZ" dirty="0"/>
              <a:t>Promarní šanci 1. – úvodem zaujmout posluchače</a:t>
            </a:r>
          </a:p>
          <a:p>
            <a:pPr lvl="0"/>
            <a:r>
              <a:rPr lang="cs-CZ" dirty="0"/>
              <a:t>Nepřetržitá řeč - vodopád slov</a:t>
            </a:r>
          </a:p>
          <a:p>
            <a:pPr lvl="0"/>
            <a:r>
              <a:rPr lang="cs-CZ" dirty="0"/>
              <a:t>Nedodrží stanovený čas pro přednášku</a:t>
            </a:r>
          </a:p>
          <a:p>
            <a:pPr lvl="0"/>
            <a:r>
              <a:rPr lang="cs-CZ" dirty="0"/>
              <a:t>Mluví v příliš dlouhých větách</a:t>
            </a:r>
          </a:p>
          <a:p>
            <a:pPr lvl="0"/>
            <a:r>
              <a:rPr lang="cs-CZ" dirty="0"/>
              <a:t>Nevytvoří strukturu přednášky anebo ji nedodrží </a:t>
            </a:r>
          </a:p>
          <a:p>
            <a:r>
              <a:rPr lang="cs-CZ" dirty="0"/>
              <a:t>Nepoužívají názorné příklady</a:t>
            </a:r>
          </a:p>
          <a:p>
            <a:r>
              <a:rPr lang="cs-CZ" dirty="0"/>
              <a:t>Neoživí přednášku osobami/zkušenostmi/metaforami</a:t>
            </a:r>
          </a:p>
          <a:p>
            <a:pPr lvl="0"/>
            <a:r>
              <a:rPr lang="cs-CZ" dirty="0"/>
              <a:t>Mluví příliš tiše a nevýrazně </a:t>
            </a:r>
          </a:p>
          <a:p>
            <a:pPr lvl="0"/>
            <a:r>
              <a:rPr lang="cs-CZ" dirty="0"/>
              <a:t>Neúplné věty: začnou novou větu, aniž by původní větu ukončili</a:t>
            </a:r>
          </a:p>
          <a:p>
            <a:pPr lvl="0"/>
            <a:r>
              <a:rPr lang="cs-CZ" dirty="0"/>
              <a:t>Chtějí přehlušit rušivé vlivy tím, že si jich nevšímají</a:t>
            </a:r>
          </a:p>
          <a:p>
            <a:pPr lvl="0"/>
            <a:r>
              <a:rPr lang="cs-CZ" dirty="0"/>
              <a:t>Nezorientují své posluchače – chybí "most" k tématu</a:t>
            </a:r>
          </a:p>
          <a:p>
            <a:pPr lvl="0"/>
            <a:r>
              <a:rPr lang="cs-CZ" dirty="0"/>
              <a:t>Promarní šanci 2. - v závěru shrnout fakta, co si mají posluchači pamatovat</a:t>
            </a:r>
          </a:p>
          <a:p>
            <a:endParaRPr lang="cs-CZ" dirty="0"/>
          </a:p>
        </p:txBody>
      </p:sp>
    </p:spTree>
    <p:extLst>
      <p:ext uri="{BB962C8B-B14F-4D97-AF65-F5344CB8AC3E}">
        <p14:creationId xmlns:p14="http://schemas.microsoft.com/office/powerpoint/2010/main" val="35505851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Interakce s publikem</a:t>
            </a:r>
          </a:p>
        </p:txBody>
      </p:sp>
      <p:pic>
        <p:nvPicPr>
          <p:cNvPr id="10" name="Zástupný symbol pro obsah 9"/>
          <p:cNvPicPr>
            <a:picLocks noGrp="1" noChangeAspect="1"/>
          </p:cNvPicPr>
          <p:nvPr>
            <p:ph idx="1"/>
          </p:nvPr>
        </p:nvPicPr>
        <p:blipFill>
          <a:blip r:embed="rId2"/>
          <a:stretch>
            <a:fillRect/>
          </a:stretch>
        </p:blipFill>
        <p:spPr>
          <a:xfrm>
            <a:off x="2566988" y="2204864"/>
            <a:ext cx="7643392" cy="4248472"/>
          </a:xfrm>
          <a:prstGeom prst="rect">
            <a:avLst/>
          </a:prstGeom>
        </p:spPr>
      </p:pic>
      <p:sp>
        <p:nvSpPr>
          <p:cNvPr id="4" name="Zástupný symbol pro zápatí 3"/>
          <p:cNvSpPr>
            <a:spLocks noGrp="1"/>
          </p:cNvSpPr>
          <p:nvPr>
            <p:ph type="ftr" sz="quarter" idx="10"/>
          </p:nvPr>
        </p:nvSpPr>
        <p:spPr/>
        <p:txBody>
          <a:bodyPr/>
          <a:lstStyle/>
          <a:p>
            <a:pPr>
              <a:defRPr/>
            </a:pPr>
            <a:endParaRPr lang="cs-CZ"/>
          </a:p>
        </p:txBody>
      </p:sp>
      <p:sp>
        <p:nvSpPr>
          <p:cNvPr id="11" name="Obdélník 10"/>
          <p:cNvSpPr/>
          <p:nvPr/>
        </p:nvSpPr>
        <p:spPr>
          <a:xfrm>
            <a:off x="2629322" y="2140867"/>
            <a:ext cx="7581059" cy="4715137"/>
          </a:xfrm>
          <a:prstGeom prst="rect">
            <a:avLst/>
          </a:prstGeom>
        </p:spPr>
        <p:txBody>
          <a:bodyPr wrap="square">
            <a:spAutoFit/>
          </a:bodyPr>
          <a:lstStyle/>
          <a:p>
            <a:pPr marR="862330">
              <a:lnSpc>
                <a:spcPct val="115000"/>
              </a:lnSpc>
              <a:tabLst>
                <a:tab pos="722313" algn="l"/>
                <a:tab pos="1431925" algn="l"/>
              </a:tabLst>
            </a:pPr>
            <a:endParaRPr lang="cs-CZ" dirty="0">
              <a:latin typeface="Calibri" panose="020F0502020204030204" pitchFamily="34" charset="0"/>
              <a:ea typeface="Calibri" panose="020F0502020204030204" pitchFamily="34" charset="0"/>
              <a:cs typeface="Calibri" panose="020F0502020204030204" pitchFamily="34" charset="0"/>
            </a:endParaRPr>
          </a:p>
          <a:p>
            <a:pPr marR="862330">
              <a:lnSpc>
                <a:spcPct val="115000"/>
              </a:lnSpc>
              <a:tabLst>
                <a:tab pos="722313" algn="l"/>
                <a:tab pos="1431925" algn="l"/>
              </a:tabLst>
            </a:pPr>
            <a:endParaRPr lang="cs-CZ" dirty="0">
              <a:latin typeface="Calibri" panose="020F0502020204030204" pitchFamily="34" charset="0"/>
              <a:ea typeface="Calibri" panose="020F0502020204030204" pitchFamily="34" charset="0"/>
              <a:cs typeface="Calibri" panose="020F0502020204030204" pitchFamily="34" charset="0"/>
            </a:endParaRPr>
          </a:p>
          <a:p>
            <a:pPr marR="862330">
              <a:lnSpc>
                <a:spcPct val="115000"/>
              </a:lnSpc>
              <a:tabLst>
                <a:tab pos="1708150" algn="l"/>
              </a:tabLst>
            </a:pPr>
            <a:r>
              <a:rPr lang="cs-CZ" sz="2000" dirty="0">
                <a:latin typeface="Calibri" panose="020F0502020204030204" pitchFamily="34" charset="0"/>
                <a:ea typeface="Calibri" panose="020F0502020204030204" pitchFamily="34" charset="0"/>
                <a:cs typeface="Calibri" panose="020F0502020204030204" pitchFamily="34" charset="0"/>
              </a:rPr>
              <a:t>Poručík </a:t>
            </a:r>
            <a:r>
              <a:rPr lang="cs-CZ" sz="2000" dirty="0" err="1">
                <a:latin typeface="Calibri" panose="020F0502020204030204" pitchFamily="34" charset="0"/>
                <a:ea typeface="Calibri" panose="020F0502020204030204" pitchFamily="34" charset="0"/>
                <a:cs typeface="Calibri" panose="020F0502020204030204" pitchFamily="34" charset="0"/>
              </a:rPr>
              <a:t>Troník</a:t>
            </a:r>
            <a:r>
              <a:rPr lang="cs-CZ" sz="2000" dirty="0">
                <a:latin typeface="Calibri" panose="020F0502020204030204" pitchFamily="34" charset="0"/>
                <a:ea typeface="Calibri" panose="020F0502020204030204" pitchFamily="34" charset="0"/>
                <a:cs typeface="Calibri" panose="020F0502020204030204" pitchFamily="34" charset="0"/>
              </a:rPr>
              <a:t>:	Kontrolní otázka, soudruzi. Co udělá náš dobře 	známý samopal vzor 24, když ho ponecháme 	na větru a dešti? No?</a:t>
            </a:r>
          </a:p>
          <a:p>
            <a:pPr marR="862330">
              <a:lnSpc>
                <a:spcPct val="115000"/>
              </a:lnSpc>
              <a:tabLst>
                <a:tab pos="1708150" algn="l"/>
              </a:tabLst>
            </a:pPr>
            <a:endParaRPr lang="cs-CZ" sz="2000" dirty="0">
              <a:latin typeface="Calibri" panose="020F0502020204030204" pitchFamily="34" charset="0"/>
              <a:ea typeface="Calibri" panose="020F0502020204030204" pitchFamily="34" charset="0"/>
              <a:cs typeface="Calibri" panose="020F0502020204030204" pitchFamily="34" charset="0"/>
            </a:endParaRPr>
          </a:p>
          <a:p>
            <a:pPr marR="862330">
              <a:lnSpc>
                <a:spcPct val="115000"/>
              </a:lnSpc>
              <a:tabLst>
                <a:tab pos="1708150" algn="l"/>
              </a:tabLst>
            </a:pPr>
            <a:r>
              <a:rPr lang="cs-CZ" sz="2000" dirty="0">
                <a:latin typeface="Calibri" panose="020F0502020204030204" pitchFamily="34" charset="0"/>
                <a:ea typeface="Calibri" panose="020F0502020204030204" pitchFamily="34" charset="0"/>
                <a:cs typeface="Calibri" panose="020F0502020204030204" pitchFamily="34" charset="0"/>
              </a:rPr>
              <a:t>Vojín: 	Zrezaví ne, vole…?</a:t>
            </a:r>
          </a:p>
          <a:p>
            <a:pPr marR="862330">
              <a:lnSpc>
                <a:spcPct val="115000"/>
              </a:lnSpc>
              <a:tabLst>
                <a:tab pos="1708150" algn="l"/>
              </a:tabLst>
            </a:pPr>
            <a:endParaRPr lang="cs-CZ" sz="2000" dirty="0">
              <a:latin typeface="Calibri" panose="020F0502020204030204" pitchFamily="34" charset="0"/>
              <a:ea typeface="Calibri" panose="020F0502020204030204" pitchFamily="34" charset="0"/>
              <a:cs typeface="Calibri" panose="020F0502020204030204" pitchFamily="34" charset="0"/>
            </a:endParaRPr>
          </a:p>
          <a:p>
            <a:pPr marR="862330">
              <a:lnSpc>
                <a:spcPct val="115000"/>
              </a:lnSpc>
              <a:tabLst>
                <a:tab pos="1708150" algn="l"/>
              </a:tabLst>
            </a:pPr>
            <a:r>
              <a:rPr lang="cs-CZ" sz="2000" dirty="0">
                <a:latin typeface="Calibri" panose="020F0502020204030204" pitchFamily="34" charset="0"/>
                <a:ea typeface="Calibri" panose="020F0502020204030204" pitchFamily="34" charset="0"/>
                <a:cs typeface="Calibri" panose="020F0502020204030204" pitchFamily="34" charset="0"/>
              </a:rPr>
              <a:t>Poručík </a:t>
            </a:r>
            <a:r>
              <a:rPr lang="cs-CZ" sz="2000" dirty="0" err="1">
                <a:latin typeface="Calibri" panose="020F0502020204030204" pitchFamily="34" charset="0"/>
                <a:ea typeface="Calibri" panose="020F0502020204030204" pitchFamily="34" charset="0"/>
                <a:cs typeface="Calibri" panose="020F0502020204030204" pitchFamily="34" charset="0"/>
              </a:rPr>
              <a:t>Troník</a:t>
            </a:r>
            <a:r>
              <a:rPr lang="cs-CZ" sz="2000" dirty="0">
                <a:latin typeface="Calibri" panose="020F0502020204030204" pitchFamily="34" charset="0"/>
                <a:ea typeface="Calibri" panose="020F0502020204030204" pitchFamily="34" charset="0"/>
                <a:cs typeface="Calibri" panose="020F0502020204030204" pitchFamily="34" charset="0"/>
              </a:rPr>
              <a:t>:  	Zrezaví, správně. A co hlavně? - No, koroduje, 	vy tupci!</a:t>
            </a:r>
          </a:p>
          <a:p>
            <a:pPr marR="862330">
              <a:lnSpc>
                <a:spcPct val="115000"/>
              </a:lnSpc>
              <a:tabLst>
                <a:tab pos="722313" algn="l"/>
              </a:tabLst>
            </a:pPr>
            <a:endParaRPr lang="cs-CZ" sz="2000" dirty="0">
              <a:latin typeface="Calibri" panose="020F0502020204030204" pitchFamily="34" charset="0"/>
              <a:ea typeface="Calibri" panose="020F0502020204030204" pitchFamily="34" charset="0"/>
              <a:cs typeface="Calibri" panose="020F0502020204030204" pitchFamily="34" charset="0"/>
            </a:endParaRPr>
          </a:p>
          <a:p>
            <a:r>
              <a:rPr lang="cs-CZ" sz="1400" dirty="0"/>
              <a:t>					Černí baroni </a:t>
            </a:r>
            <a:r>
              <a:rPr lang="en-US" sz="1400" dirty="0"/>
              <a:t>(</a:t>
            </a:r>
            <a:r>
              <a:rPr lang="cs-CZ" sz="1400" dirty="0"/>
              <a:t>Zdeněk </a:t>
            </a:r>
            <a:r>
              <a:rPr lang="cs-CZ" sz="1400" dirty="0" err="1"/>
              <a:t>Sirový</a:t>
            </a:r>
            <a:r>
              <a:rPr lang="cs-CZ" sz="1400" dirty="0"/>
              <a:t>, 1992)</a:t>
            </a:r>
          </a:p>
          <a:p>
            <a:br>
              <a:rPr lang="en-US" sz="1400" dirty="0"/>
            </a:br>
            <a:endParaRPr lang="cs-CZ" sz="1400" dirty="0">
              <a:latin typeface="Times New Roman" panose="02020603050405020304" pitchFamily="18" charset="0"/>
              <a:ea typeface="Times New Roman" panose="02020603050405020304" pitchFamily="18" charset="0"/>
            </a:endParaRPr>
          </a:p>
          <a:p>
            <a:pPr>
              <a:lnSpc>
                <a:spcPts val="1100"/>
              </a:lnSpc>
              <a:spcBef>
                <a:spcPts val="90"/>
              </a:spcBef>
            </a:pPr>
            <a:r>
              <a:rPr lang="en-US" dirty="0">
                <a:latin typeface="Times New Roman" panose="02020603050405020304" pitchFamily="18" charset="0"/>
                <a:ea typeface="Times New Roman" panose="02020603050405020304" pitchFamily="18" charset="0"/>
              </a:rPr>
              <a:t> </a:t>
            </a:r>
            <a:endParaRPr lang="cs-CZ" sz="14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114089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1045641"/>
          </a:xfrm>
        </p:spPr>
        <p:txBody>
          <a:bodyPr>
            <a:normAutofit/>
          </a:bodyPr>
          <a:lstStyle/>
          <a:p>
            <a:pPr algn="ctr"/>
            <a:r>
              <a:rPr lang="cs-CZ" sz="3200" dirty="0"/>
              <a:t>Interakce s publikem</a:t>
            </a:r>
          </a:p>
        </p:txBody>
      </p:sp>
      <p:sp>
        <p:nvSpPr>
          <p:cNvPr id="3" name="Zástupný symbol pro obsah 2"/>
          <p:cNvSpPr>
            <a:spLocks noGrp="1"/>
          </p:cNvSpPr>
          <p:nvPr>
            <p:ph idx="1"/>
          </p:nvPr>
        </p:nvSpPr>
        <p:spPr/>
        <p:txBody>
          <a:bodyPr/>
          <a:lstStyle/>
          <a:p>
            <a:endParaRPr lang="cs-CZ" dirty="0"/>
          </a:p>
          <a:p>
            <a:pPr marL="0" indent="0">
              <a:buNone/>
            </a:pPr>
            <a:endParaRPr lang="cs-CZ" dirty="0"/>
          </a:p>
          <a:p>
            <a:r>
              <a:rPr lang="cs-CZ" dirty="0"/>
              <a:t>Prolomit ledy – </a:t>
            </a:r>
            <a:r>
              <a:rPr lang="cs-CZ" b="0" dirty="0"/>
              <a:t>odlehčí atmosféru a probudí zájem publika</a:t>
            </a:r>
          </a:p>
          <a:p>
            <a:r>
              <a:rPr lang="cs-CZ" dirty="0"/>
              <a:t>Humor a vtip – </a:t>
            </a:r>
            <a:r>
              <a:rPr lang="cs-CZ" b="0" dirty="0"/>
              <a:t>mají –</a:t>
            </a:r>
            <a:r>
              <a:rPr lang="cs-CZ" b="0" dirty="0" err="1"/>
              <a:t>li</a:t>
            </a:r>
            <a:r>
              <a:rPr lang="cs-CZ" b="0" dirty="0"/>
              <a:t> si účastníci něco odnést, musí se cítit dobře </a:t>
            </a:r>
          </a:p>
          <a:p>
            <a:r>
              <a:rPr lang="cs-CZ" dirty="0"/>
              <a:t>Oslovení publika – </a:t>
            </a:r>
            <a:r>
              <a:rPr lang="cs-CZ" b="0" dirty="0"/>
              <a:t>v úvodu je samozřejmostí; v průběhu probouzí a motivuje</a:t>
            </a:r>
          </a:p>
          <a:p>
            <a:r>
              <a:rPr lang="cs-CZ" dirty="0"/>
              <a:t>Řečnická otázka – </a:t>
            </a:r>
            <a:r>
              <a:rPr lang="cs-CZ" b="0" dirty="0"/>
              <a:t>prostor k zamyšlení (konkrétním směrem)</a:t>
            </a:r>
            <a:r>
              <a:rPr lang="cs-CZ" dirty="0"/>
              <a:t> </a:t>
            </a:r>
          </a:p>
          <a:p>
            <a:r>
              <a:rPr lang="cs-CZ" dirty="0"/>
              <a:t>Otázka do publika – </a:t>
            </a:r>
            <a:r>
              <a:rPr lang="cs-CZ" b="0" dirty="0"/>
              <a:t>zjištění stavu znalostí/nálady</a:t>
            </a:r>
          </a:p>
          <a:p>
            <a:r>
              <a:rPr lang="cs-CZ" dirty="0"/>
              <a:t>Příklady a metafory – </a:t>
            </a:r>
            <a:r>
              <a:rPr lang="cs-CZ" b="0" dirty="0"/>
              <a:t>oživují, ilustrují - poznávací znamení dobrého prezentátora</a:t>
            </a:r>
          </a:p>
          <a:p>
            <a:endParaRPr lang="cs-CZ" dirty="0"/>
          </a:p>
        </p:txBody>
      </p:sp>
    </p:spTree>
    <p:extLst>
      <p:ext uri="{BB962C8B-B14F-4D97-AF65-F5344CB8AC3E}">
        <p14:creationId xmlns:p14="http://schemas.microsoft.com/office/powerpoint/2010/main" val="3312041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382599" y="3507345"/>
            <a:ext cx="9144000" cy="1622004"/>
          </a:xfrm>
        </p:spPr>
        <p:txBody>
          <a:bodyPr>
            <a:normAutofit fontScale="90000"/>
          </a:bodyPr>
          <a:lstStyle/>
          <a:p>
            <a:r>
              <a:rPr lang="cs-CZ" sz="4800" dirty="0">
                <a:latin typeface="+mn-lt"/>
              </a:rPr>
              <a:t>Modul I. </a:t>
            </a:r>
            <a:br>
              <a:rPr lang="cs-CZ" sz="4800" dirty="0">
                <a:latin typeface="+mn-lt"/>
              </a:rPr>
            </a:br>
            <a:br>
              <a:rPr lang="cs-CZ" sz="4800" dirty="0">
                <a:latin typeface="+mn-lt"/>
              </a:rPr>
            </a:br>
            <a:r>
              <a:rPr lang="cs-CZ" sz="4800" dirty="0"/>
              <a:t>Základy metody PRINCE2, záměr a cíle projektu, jejich komunikace a prezentace</a:t>
            </a:r>
            <a:endParaRPr lang="cs-CZ" sz="4800" dirty="0">
              <a:latin typeface="+mn-lt"/>
            </a:endParaRPr>
          </a:p>
        </p:txBody>
      </p:sp>
    </p:spTree>
    <p:extLst>
      <p:ext uri="{BB962C8B-B14F-4D97-AF65-F5344CB8AC3E}">
        <p14:creationId xmlns:p14="http://schemas.microsoft.com/office/powerpoint/2010/main" val="32419503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dirty="0"/>
              <a:t>Co motivuje posluchače? Když vám rozumí… </a:t>
            </a:r>
            <a:r>
              <a:rPr lang="cs-CZ" sz="2800" dirty="0">
                <a:solidFill>
                  <a:srgbClr val="D66C14"/>
                </a:solidFill>
                <a:sym typeface="Wingdings" panose="05000000000000000000" pitchFamily="2" charset="2"/>
              </a:rPr>
              <a:t></a:t>
            </a:r>
            <a:r>
              <a:rPr lang="cs-CZ" sz="2800" dirty="0">
                <a:solidFill>
                  <a:srgbClr val="D66C14"/>
                </a:solidFill>
              </a:rPr>
              <a:t> </a:t>
            </a:r>
          </a:p>
        </p:txBody>
      </p:sp>
      <p:sp>
        <p:nvSpPr>
          <p:cNvPr id="3" name="Zástupný symbol pro obsah 2"/>
          <p:cNvSpPr>
            <a:spLocks noGrp="1"/>
          </p:cNvSpPr>
          <p:nvPr>
            <p:ph idx="1"/>
          </p:nvPr>
        </p:nvSpPr>
        <p:spPr>
          <a:xfrm>
            <a:off x="2504576" y="1898866"/>
            <a:ext cx="7786687" cy="4065588"/>
          </a:xfrm>
        </p:spPr>
        <p:txBody>
          <a:bodyPr/>
          <a:lstStyle/>
          <a:p>
            <a:pPr marL="82550" indent="0">
              <a:lnSpc>
                <a:spcPct val="80000"/>
              </a:lnSpc>
              <a:buNone/>
            </a:pPr>
            <a:endParaRPr lang="cs-CZ" dirty="0"/>
          </a:p>
          <a:p>
            <a:pPr marL="82550" indent="0">
              <a:lnSpc>
                <a:spcPct val="80000"/>
              </a:lnSpc>
              <a:buNone/>
            </a:pPr>
            <a:r>
              <a:rPr lang="cs-CZ" dirty="0"/>
              <a:t>Hlavní zásadou při přípravě na prezentaci musí být srozumitelnost. Jak dosáhneme srozumitelnosti?</a:t>
            </a:r>
          </a:p>
          <a:p>
            <a:pPr marL="539750" indent="-457200">
              <a:lnSpc>
                <a:spcPct val="80000"/>
              </a:lnSpc>
              <a:buFontTx/>
              <a:buChar char="-"/>
            </a:pPr>
            <a:r>
              <a:rPr lang="cs-CZ" dirty="0"/>
              <a:t>jednoduchostí;</a:t>
            </a:r>
          </a:p>
          <a:p>
            <a:pPr marL="539750" indent="-457200">
              <a:lnSpc>
                <a:spcPct val="80000"/>
              </a:lnSpc>
              <a:buFontTx/>
              <a:buChar char="-"/>
            </a:pPr>
            <a:r>
              <a:rPr lang="cs-CZ" dirty="0"/>
              <a:t>uspořádáním a členěním;</a:t>
            </a:r>
          </a:p>
          <a:p>
            <a:pPr marL="539750" indent="-457200">
              <a:lnSpc>
                <a:spcPct val="80000"/>
              </a:lnSpc>
              <a:buFontTx/>
              <a:buChar char="-"/>
            </a:pPr>
            <a:r>
              <a:rPr lang="cs-CZ" dirty="0"/>
              <a:t>stručností a výstižností; </a:t>
            </a:r>
          </a:p>
          <a:p>
            <a:pPr marL="539750" indent="-457200">
              <a:lnSpc>
                <a:spcPct val="80000"/>
              </a:lnSpc>
              <a:buFontTx/>
              <a:buChar char="-"/>
            </a:pPr>
            <a:r>
              <a:rPr lang="cs-CZ" dirty="0"/>
              <a:t>povzbuzením a stimulací pozornosti</a:t>
            </a:r>
          </a:p>
          <a:p>
            <a:pPr marL="0" indent="0" algn="ctr">
              <a:buNone/>
            </a:pPr>
            <a:br>
              <a:rPr lang="cs-CZ" sz="2800" dirty="0">
                <a:solidFill>
                  <a:srgbClr val="D66C14"/>
                </a:solidFill>
              </a:rPr>
            </a:br>
            <a:r>
              <a:rPr lang="cs-CZ" sz="2800" dirty="0">
                <a:solidFill>
                  <a:srgbClr val="D66C14"/>
                </a:solidFill>
              </a:rPr>
              <a:t>Analýza očekávání: Poznejte své publikum dřív, než ono pozná vás!</a:t>
            </a:r>
          </a:p>
          <a:p>
            <a:pPr marL="0" indent="0">
              <a:buNone/>
            </a:pPr>
            <a:endParaRPr lang="cs-CZ" b="1" dirty="0">
              <a:solidFill>
                <a:srgbClr val="D66C14"/>
              </a:solidFill>
            </a:endParaRPr>
          </a:p>
          <a:p>
            <a:pPr marL="0" indent="0">
              <a:buNone/>
            </a:pPr>
            <a:endParaRPr lang="cs-CZ" b="1" dirty="0">
              <a:solidFill>
                <a:srgbClr val="D66C14"/>
              </a:solidFill>
            </a:endParaRPr>
          </a:p>
          <a:p>
            <a:pPr marL="0" indent="0">
              <a:buNone/>
            </a:pPr>
            <a:endParaRPr lang="cs-CZ" b="1" dirty="0">
              <a:solidFill>
                <a:srgbClr val="D66C14"/>
              </a:solidFill>
            </a:endParaRPr>
          </a:p>
          <a:p>
            <a:pPr marL="0" indent="0">
              <a:buNone/>
            </a:pPr>
            <a:endParaRPr lang="cs-CZ" b="1" dirty="0">
              <a:solidFill>
                <a:srgbClr val="D66C14"/>
              </a:solidFill>
            </a:endParaRPr>
          </a:p>
          <a:p>
            <a:pPr marL="0" indent="0">
              <a:buNone/>
            </a:pPr>
            <a:endParaRPr lang="cs-CZ" b="1" dirty="0">
              <a:solidFill>
                <a:srgbClr val="D66C14"/>
              </a:solidFill>
            </a:endParaRPr>
          </a:p>
          <a:p>
            <a:endParaRPr lang="cs-CZ" dirty="0"/>
          </a:p>
        </p:txBody>
      </p:sp>
      <p:sp>
        <p:nvSpPr>
          <p:cNvPr id="4" name="Zástupný symbol pro zápatí 3"/>
          <p:cNvSpPr>
            <a:spLocks noGrp="1"/>
          </p:cNvSpPr>
          <p:nvPr>
            <p:ph type="ftr" sz="quarter" idx="10"/>
          </p:nvPr>
        </p:nvSpPr>
        <p:spPr/>
        <p:txBody>
          <a:bodyPr/>
          <a:lstStyle/>
          <a:p>
            <a:pPr>
              <a:defRPr/>
            </a:pPr>
            <a:endParaRPr lang="cs-CZ"/>
          </a:p>
        </p:txBody>
      </p:sp>
    </p:spTree>
    <p:extLst>
      <p:ext uri="{BB962C8B-B14F-4D97-AF65-F5344CB8AC3E}">
        <p14:creationId xmlns:p14="http://schemas.microsoft.com/office/powerpoint/2010/main" val="1393539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7 pravidel pro zpětnou vazbu</a:t>
            </a:r>
          </a:p>
        </p:txBody>
      </p:sp>
      <p:sp>
        <p:nvSpPr>
          <p:cNvPr id="3" name="Zástupný symbol pro obsah 2"/>
          <p:cNvSpPr>
            <a:spLocks noGrp="1"/>
          </p:cNvSpPr>
          <p:nvPr>
            <p:ph idx="1"/>
          </p:nvPr>
        </p:nvSpPr>
        <p:spPr>
          <a:xfrm>
            <a:off x="838200" y="2116183"/>
            <a:ext cx="10515600" cy="4060780"/>
          </a:xfrm>
        </p:spPr>
        <p:txBody>
          <a:bodyPr>
            <a:normAutofit fontScale="62500" lnSpcReduction="20000"/>
          </a:bodyPr>
          <a:lstStyle/>
          <a:p>
            <a:pPr lvl="0" fontAlgn="auto"/>
            <a:r>
              <a:rPr lang="cs-CZ" dirty="0"/>
              <a:t>Popisovat, ale nehodnotit </a:t>
            </a:r>
          </a:p>
          <a:p>
            <a:pPr marL="0" indent="0">
              <a:buNone/>
            </a:pPr>
            <a:endParaRPr lang="cs-CZ" dirty="0"/>
          </a:p>
          <a:p>
            <a:pPr lvl="0" fontAlgn="auto"/>
            <a:r>
              <a:rPr lang="cs-CZ" dirty="0"/>
              <a:t>Zprostředkovat svůj vlastní dojem, nezevšeobecňovat</a:t>
            </a:r>
          </a:p>
          <a:p>
            <a:pPr marL="0" indent="0">
              <a:buNone/>
            </a:pPr>
            <a:r>
              <a:rPr lang="cs-CZ" dirty="0"/>
              <a:t> </a:t>
            </a:r>
          </a:p>
          <a:p>
            <a:pPr lvl="0" fontAlgn="auto"/>
            <a:r>
              <a:rPr lang="cs-CZ" dirty="0"/>
              <a:t>Popisovat konkrétní jednání osoby, ne osobu samotnou </a:t>
            </a:r>
          </a:p>
          <a:p>
            <a:pPr marL="0" indent="0">
              <a:buNone/>
            </a:pPr>
            <a:r>
              <a:rPr lang="cs-CZ" dirty="0"/>
              <a:t> </a:t>
            </a:r>
          </a:p>
          <a:p>
            <a:pPr lvl="0" fontAlgn="auto"/>
            <a:r>
              <a:rPr lang="cs-CZ" dirty="0"/>
              <a:t>Vždy zprostředkovat nejprve pozitivní ohlasy, teprve potom kritické, na závěr opět pozitivní  (metoda „sendviče“: +/-/+)  </a:t>
            </a:r>
          </a:p>
          <a:p>
            <a:pPr marL="0" indent="0">
              <a:buNone/>
            </a:pPr>
            <a:endParaRPr lang="cs-CZ" dirty="0"/>
          </a:p>
          <a:p>
            <a:pPr lvl="0" fontAlgn="auto"/>
            <a:r>
              <a:rPr lang="cs-CZ" dirty="0"/>
              <a:t>„Vážím si Tě!“ – zpětná vazba není posudek, ale podnět k tomu, abychom si uvědomili, jak nás vnímají jiní</a:t>
            </a:r>
          </a:p>
          <a:p>
            <a:pPr marL="0" indent="0">
              <a:buNone/>
            </a:pPr>
            <a:r>
              <a:rPr lang="cs-CZ" dirty="0"/>
              <a:t> </a:t>
            </a:r>
          </a:p>
          <a:p>
            <a:pPr lvl="0" fontAlgn="auto"/>
            <a:r>
              <a:rPr lang="cs-CZ" dirty="0"/>
              <a:t>Poskytuje-li Vám někdo zpětnou vazbu, neskákejte mu do řeči, neobhajujte se, nevysvětlujte.</a:t>
            </a:r>
          </a:p>
          <a:p>
            <a:pPr marL="0" indent="0">
              <a:buNone/>
            </a:pPr>
            <a:r>
              <a:rPr lang="cs-CZ" dirty="0"/>
              <a:t> </a:t>
            </a:r>
          </a:p>
          <a:p>
            <a:pPr lvl="0" fontAlgn="auto"/>
            <a:r>
              <a:rPr lang="cs-CZ" dirty="0"/>
              <a:t>Přísná důvěrnost</a:t>
            </a:r>
          </a:p>
          <a:p>
            <a:endParaRPr lang="cs-CZ" dirty="0"/>
          </a:p>
        </p:txBody>
      </p:sp>
    </p:spTree>
    <p:extLst>
      <p:ext uri="{BB962C8B-B14F-4D97-AF65-F5344CB8AC3E}">
        <p14:creationId xmlns:p14="http://schemas.microsoft.com/office/powerpoint/2010/main" val="23871212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949847"/>
          </a:xfrm>
        </p:spPr>
        <p:txBody>
          <a:bodyPr>
            <a:normAutofit/>
          </a:bodyPr>
          <a:lstStyle/>
          <a:p>
            <a:pPr algn="ctr"/>
            <a:r>
              <a:rPr lang="cs-CZ" sz="3200" dirty="0"/>
              <a:t>Desatero moderace porady</a:t>
            </a:r>
          </a:p>
        </p:txBody>
      </p:sp>
      <p:sp>
        <p:nvSpPr>
          <p:cNvPr id="3" name="Zástupný symbol pro obsah 2"/>
          <p:cNvSpPr>
            <a:spLocks noGrp="1"/>
          </p:cNvSpPr>
          <p:nvPr>
            <p:ph idx="1"/>
          </p:nvPr>
        </p:nvSpPr>
        <p:spPr/>
        <p:txBody>
          <a:bodyPr/>
          <a:lstStyle/>
          <a:p>
            <a:pPr marL="425450">
              <a:lnSpc>
                <a:spcPct val="80000"/>
              </a:lnSpc>
              <a:buAutoNum type="arabicPeriod"/>
            </a:pPr>
            <a:r>
              <a:rPr lang="cs-CZ" altLang="cs-CZ" dirty="0"/>
              <a:t>Době se připrav!</a:t>
            </a:r>
          </a:p>
          <a:p>
            <a:pPr marL="539750" indent="-457200">
              <a:lnSpc>
                <a:spcPct val="80000"/>
              </a:lnSpc>
              <a:buAutoNum type="arabicPeriod"/>
            </a:pPr>
            <a:r>
              <a:rPr lang="cs-CZ" dirty="0"/>
              <a:t>Začni pozitivně</a:t>
            </a:r>
          </a:p>
          <a:p>
            <a:pPr marL="539750" indent="-457200">
              <a:lnSpc>
                <a:spcPct val="80000"/>
              </a:lnSpc>
              <a:buAutoNum type="arabicPeriod"/>
            </a:pPr>
            <a:r>
              <a:rPr lang="cs-CZ" dirty="0"/>
              <a:t>Stanov cíl</a:t>
            </a:r>
          </a:p>
          <a:p>
            <a:pPr marL="539750" indent="-457200">
              <a:lnSpc>
                <a:spcPct val="80000"/>
              </a:lnSpc>
              <a:buAutoNum type="arabicPeriod"/>
            </a:pPr>
            <a:r>
              <a:rPr lang="cs-CZ" dirty="0"/>
              <a:t>Vizualizuj viditelně pro všechny</a:t>
            </a:r>
          </a:p>
          <a:p>
            <a:pPr marL="539750" indent="-457200">
              <a:lnSpc>
                <a:spcPct val="80000"/>
              </a:lnSpc>
              <a:buAutoNum type="arabicPeriod"/>
            </a:pPr>
            <a:r>
              <a:rPr lang="cs-CZ" dirty="0"/>
              <a:t>Vysvětli svůj postup</a:t>
            </a:r>
          </a:p>
          <a:p>
            <a:pPr marL="539750" indent="-457200">
              <a:lnSpc>
                <a:spcPct val="80000"/>
              </a:lnSpc>
              <a:buAutoNum type="arabicPeriod"/>
            </a:pPr>
            <a:r>
              <a:rPr lang="cs-CZ" dirty="0"/>
              <a:t>Buď neutrální</a:t>
            </a:r>
          </a:p>
          <a:p>
            <a:pPr marL="539750" indent="-457200">
              <a:lnSpc>
                <a:spcPct val="80000"/>
              </a:lnSpc>
              <a:buAutoNum type="arabicPeriod"/>
            </a:pPr>
            <a:r>
              <a:rPr lang="cs-CZ" dirty="0"/>
              <a:t>Veď pomocí otázek</a:t>
            </a:r>
          </a:p>
          <a:p>
            <a:pPr marL="539750" indent="-457200">
              <a:lnSpc>
                <a:spcPct val="80000"/>
              </a:lnSpc>
              <a:buAutoNum type="arabicPeriod"/>
            </a:pPr>
            <a:r>
              <a:rPr lang="cs-CZ" dirty="0"/>
              <a:t>Setrvej u tématu</a:t>
            </a:r>
          </a:p>
          <a:p>
            <a:pPr marL="539750" indent="-457200">
              <a:lnSpc>
                <a:spcPct val="80000"/>
              </a:lnSpc>
              <a:buAutoNum type="arabicPeriod"/>
            </a:pPr>
            <a:r>
              <a:rPr lang="cs-CZ" dirty="0"/>
              <a:t>Dbej stanovených pravidel</a:t>
            </a:r>
          </a:p>
          <a:p>
            <a:pPr marL="539750" indent="-457200">
              <a:lnSpc>
                <a:spcPct val="80000"/>
              </a:lnSpc>
              <a:buAutoNum type="arabicPeriod"/>
            </a:pPr>
            <a:r>
              <a:rPr lang="cs-CZ" dirty="0"/>
              <a:t>Ukonči pozitivně </a:t>
            </a:r>
          </a:p>
          <a:p>
            <a:endParaRPr lang="cs-CZ" dirty="0"/>
          </a:p>
        </p:txBody>
      </p:sp>
    </p:spTree>
    <p:extLst>
      <p:ext uri="{BB962C8B-B14F-4D97-AF65-F5344CB8AC3E}">
        <p14:creationId xmlns:p14="http://schemas.microsoft.com/office/powerpoint/2010/main" val="23585826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a:t>Pravidla zvládání trémy</a:t>
            </a:r>
          </a:p>
        </p:txBody>
      </p:sp>
      <p:sp>
        <p:nvSpPr>
          <p:cNvPr id="3" name="Zástupný symbol pro obsah 2"/>
          <p:cNvSpPr>
            <a:spLocks noGrp="1"/>
          </p:cNvSpPr>
          <p:nvPr>
            <p:ph idx="1"/>
          </p:nvPr>
        </p:nvSpPr>
        <p:spPr/>
        <p:txBody>
          <a:bodyPr/>
          <a:lstStyle/>
          <a:p>
            <a:pPr marL="514350" indent="-514350">
              <a:buAutoNum type="arabicPeriod"/>
            </a:pPr>
            <a:endParaRPr lang="cs-CZ" dirty="0"/>
          </a:p>
          <a:p>
            <a:pPr marL="514350" indent="-514350">
              <a:buAutoNum type="arabicPeriod"/>
            </a:pPr>
            <a:endParaRPr lang="cs-CZ" dirty="0"/>
          </a:p>
          <a:p>
            <a:pPr marL="514350" indent="-514350">
              <a:buAutoNum type="arabicPeriod"/>
            </a:pPr>
            <a:r>
              <a:rPr lang="cs-CZ" dirty="0"/>
              <a:t>Připusťte si ji (Nemůžete si ji zakázat, tak ji akceptujte.)</a:t>
            </a:r>
            <a:br>
              <a:rPr lang="cs-CZ" dirty="0"/>
            </a:br>
            <a:endParaRPr lang="cs-CZ" dirty="0"/>
          </a:p>
          <a:p>
            <a:pPr marL="514350" indent="-514350">
              <a:buAutoNum type="arabicPeriod"/>
            </a:pPr>
            <a:r>
              <a:rPr lang="cs-CZ" dirty="0"/>
              <a:t>Mentálně se nalaďte na úspěch</a:t>
            </a:r>
            <a:br>
              <a:rPr lang="cs-CZ" dirty="0"/>
            </a:br>
            <a:endParaRPr lang="cs-CZ" dirty="0"/>
          </a:p>
          <a:p>
            <a:pPr marL="514350" indent="-514350">
              <a:buAutoNum type="arabicPeriod"/>
            </a:pPr>
            <a:r>
              <a:rPr lang="cs-CZ" dirty="0"/>
              <a:t>Odbourejte adrenalin</a:t>
            </a:r>
            <a:br>
              <a:rPr lang="cs-CZ" dirty="0"/>
            </a:br>
            <a:endParaRPr lang="cs-CZ" dirty="0"/>
          </a:p>
          <a:p>
            <a:pPr marL="514350" indent="-514350">
              <a:buAutoNum type="arabicPeriod"/>
            </a:pPr>
            <a:r>
              <a:rPr lang="cs-CZ" dirty="0"/>
              <a:t>U projevu dýchejte</a:t>
            </a:r>
          </a:p>
          <a:p>
            <a:endParaRPr lang="cs-CZ" dirty="0"/>
          </a:p>
        </p:txBody>
      </p:sp>
    </p:spTree>
    <p:extLst>
      <p:ext uri="{BB962C8B-B14F-4D97-AF65-F5344CB8AC3E}">
        <p14:creationId xmlns:p14="http://schemas.microsoft.com/office/powerpoint/2010/main" val="184416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849086"/>
            <a:ext cx="10515600" cy="1077685"/>
          </a:xfrm>
        </p:spPr>
        <p:txBody>
          <a:bodyPr>
            <a:normAutofit fontScale="90000"/>
          </a:bodyPr>
          <a:lstStyle/>
          <a:p>
            <a:pPr algn="ctr"/>
            <a:br>
              <a:rPr lang="cs-CZ" dirty="0"/>
            </a:br>
            <a:r>
              <a:rPr lang="cs-CZ" dirty="0"/>
              <a:t>Projektové řízení v prostředí MŠMT</a:t>
            </a:r>
            <a:br>
              <a:rPr lang="cs-CZ" sz="4000" dirty="0">
                <a:latin typeface="+mn-lt"/>
              </a:rPr>
            </a:br>
            <a:endParaRPr lang="cs-CZ" dirty="0">
              <a:solidFill>
                <a:srgbClr val="FF0000"/>
              </a:solidFill>
            </a:endParaRPr>
          </a:p>
        </p:txBody>
      </p:sp>
      <p:sp>
        <p:nvSpPr>
          <p:cNvPr id="3" name="Zástupný symbol pro obsah 2"/>
          <p:cNvSpPr>
            <a:spLocks noGrp="1"/>
          </p:cNvSpPr>
          <p:nvPr>
            <p:ph idx="1"/>
          </p:nvPr>
        </p:nvSpPr>
        <p:spPr>
          <a:xfrm>
            <a:off x="838200" y="2275113"/>
            <a:ext cx="10515600" cy="3901849"/>
          </a:xfrm>
        </p:spPr>
        <p:txBody>
          <a:bodyPr>
            <a:normAutofit/>
          </a:bodyPr>
          <a:lstStyle/>
          <a:p>
            <a:pPr marL="0" indent="0">
              <a:buNone/>
            </a:pPr>
            <a:r>
              <a:rPr lang="en-US" dirty="0"/>
              <a:t>PŘEDSTAVENÍ</a:t>
            </a:r>
            <a:r>
              <a:rPr lang="cs-CZ" dirty="0"/>
              <a:t> ÚČASTNÍKŮ A ANALÝZA OČEKÁVÁNÍ</a:t>
            </a:r>
          </a:p>
          <a:p>
            <a:pPr lvl="0"/>
            <a:r>
              <a:rPr lang="en-US" dirty="0" err="1"/>
              <a:t>Vaše</a:t>
            </a:r>
            <a:r>
              <a:rPr lang="en-US" dirty="0"/>
              <a:t> </a:t>
            </a:r>
            <a:r>
              <a:rPr lang="en-US" dirty="0" err="1"/>
              <a:t>jméno</a:t>
            </a:r>
            <a:r>
              <a:rPr lang="cs-CZ" dirty="0"/>
              <a:t> + pozice</a:t>
            </a:r>
            <a:r>
              <a:rPr lang="en-US" dirty="0"/>
              <a:t> &amp; role</a:t>
            </a:r>
            <a:endParaRPr lang="cs-CZ" dirty="0"/>
          </a:p>
          <a:p>
            <a:pPr lvl="0"/>
            <a:r>
              <a:rPr lang="en-US" dirty="0" err="1"/>
              <a:t>zkušenosti</a:t>
            </a:r>
            <a:r>
              <a:rPr lang="en-US" dirty="0"/>
              <a:t> </a:t>
            </a:r>
            <a:r>
              <a:rPr lang="cs-CZ" dirty="0"/>
              <a:t>s </a:t>
            </a:r>
            <a:r>
              <a:rPr lang="en-US" dirty="0" err="1"/>
              <a:t>řízení</a:t>
            </a:r>
            <a:r>
              <a:rPr lang="cs-CZ" dirty="0"/>
              <a:t>m </a:t>
            </a:r>
            <a:r>
              <a:rPr lang="en-US" dirty="0" err="1"/>
              <a:t>projektů</a:t>
            </a:r>
            <a:r>
              <a:rPr lang="cs-CZ" dirty="0"/>
              <a:t>/ ev. </a:t>
            </a:r>
            <a:r>
              <a:rPr lang="en-US" dirty="0"/>
              <a:t>s </a:t>
            </a:r>
            <a:r>
              <a:rPr lang="en-US" dirty="0" err="1"/>
              <a:t>metodikou</a:t>
            </a:r>
            <a:r>
              <a:rPr lang="en-US" dirty="0"/>
              <a:t> PRINCE2®</a:t>
            </a:r>
            <a:endParaRPr lang="cs-CZ" dirty="0"/>
          </a:p>
          <a:p>
            <a:pPr lvl="0"/>
            <a:r>
              <a:rPr lang="en-US" dirty="0" err="1"/>
              <a:t>očekávání</a:t>
            </a:r>
            <a:r>
              <a:rPr lang="cs-CZ" dirty="0"/>
              <a:t> od kurzu: (+) na co se těším    (-) čeho se obávám</a:t>
            </a:r>
          </a:p>
          <a:p>
            <a:pPr marL="0" lvl="0" indent="0">
              <a:buNone/>
            </a:pPr>
            <a:endParaRPr lang="cs-CZ" dirty="0"/>
          </a:p>
          <a:p>
            <a:pPr>
              <a:buClr>
                <a:srgbClr val="428D96"/>
              </a:buClr>
              <a:buFont typeface="Wingdings" panose="05000000000000000000" pitchFamily="2" charset="2"/>
              <a:buChar char="§"/>
            </a:pPr>
            <a:endParaRPr lang="cs-CZ" sz="1400" dirty="0"/>
          </a:p>
        </p:txBody>
      </p:sp>
    </p:spTree>
    <p:extLst>
      <p:ext uri="{BB962C8B-B14F-4D97-AF65-F5344CB8AC3E}">
        <p14:creationId xmlns:p14="http://schemas.microsoft.com/office/powerpoint/2010/main" val="3751230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150071"/>
            <a:ext cx="10515600" cy="868200"/>
          </a:xfrm>
        </p:spPr>
        <p:txBody>
          <a:bodyPr>
            <a:normAutofit/>
          </a:bodyPr>
          <a:lstStyle/>
          <a:p>
            <a:pPr algn="ctr"/>
            <a:r>
              <a:rPr lang="cs-CZ" sz="3200" dirty="0"/>
              <a:t>Co je projekt</a:t>
            </a:r>
          </a:p>
        </p:txBody>
      </p:sp>
      <p:sp>
        <p:nvSpPr>
          <p:cNvPr id="3" name="Zástupný symbol pro obsah 2"/>
          <p:cNvSpPr>
            <a:spLocks noGrp="1"/>
          </p:cNvSpPr>
          <p:nvPr>
            <p:ph idx="1"/>
          </p:nvPr>
        </p:nvSpPr>
        <p:spPr>
          <a:xfrm>
            <a:off x="838200" y="2535809"/>
            <a:ext cx="10515600" cy="3641153"/>
          </a:xfrm>
        </p:spPr>
        <p:txBody>
          <a:bodyPr/>
          <a:lstStyle/>
          <a:p>
            <a:pPr marL="0" lvl="0" indent="0">
              <a:buNone/>
            </a:pPr>
            <a:r>
              <a:rPr lang="en-US" i="1" dirty="0"/>
              <a:t>* „</a:t>
            </a:r>
            <a:r>
              <a:rPr lang="en-US" i="1" dirty="0" err="1"/>
              <a:t>Projekt</a:t>
            </a:r>
            <a:r>
              <a:rPr lang="en-US" i="1" dirty="0"/>
              <a:t> je </a:t>
            </a:r>
            <a:r>
              <a:rPr lang="en-US" i="1" dirty="0" err="1"/>
              <a:t>dočasná</a:t>
            </a:r>
            <a:r>
              <a:rPr lang="en-US" i="1" dirty="0"/>
              <a:t> </a:t>
            </a:r>
            <a:r>
              <a:rPr lang="en-US" i="1" dirty="0" err="1"/>
              <a:t>organizace</a:t>
            </a:r>
            <a:r>
              <a:rPr lang="en-US" i="1" dirty="0"/>
              <a:t> </a:t>
            </a:r>
            <a:r>
              <a:rPr lang="en-US" i="1" dirty="0" err="1"/>
              <a:t>vytvořená</a:t>
            </a:r>
            <a:r>
              <a:rPr lang="en-US" i="1" dirty="0"/>
              <a:t> za </a:t>
            </a:r>
            <a:r>
              <a:rPr lang="en-US" i="1" dirty="0" err="1"/>
              <a:t>účelem</a:t>
            </a:r>
            <a:r>
              <a:rPr lang="en-US" i="1" dirty="0"/>
              <a:t> </a:t>
            </a:r>
            <a:r>
              <a:rPr lang="en-US" i="1" dirty="0" err="1"/>
              <a:t>dodávání</a:t>
            </a:r>
            <a:r>
              <a:rPr lang="en-US" i="1" dirty="0"/>
              <a:t> </a:t>
            </a:r>
            <a:r>
              <a:rPr lang="en-US" i="1" dirty="0" err="1"/>
              <a:t>jednoho</a:t>
            </a:r>
            <a:r>
              <a:rPr lang="en-US" i="1" dirty="0"/>
              <a:t> </a:t>
            </a:r>
            <a:r>
              <a:rPr lang="en-US" i="1" dirty="0" err="1"/>
              <a:t>či</a:t>
            </a:r>
            <a:r>
              <a:rPr lang="en-US" i="1" dirty="0"/>
              <a:t> </a:t>
            </a:r>
            <a:r>
              <a:rPr lang="en-US" i="1" dirty="0" err="1"/>
              <a:t>více</a:t>
            </a:r>
            <a:r>
              <a:rPr lang="en-US" i="1" dirty="0"/>
              <a:t> </a:t>
            </a:r>
            <a:r>
              <a:rPr lang="en-US" i="1" dirty="0" err="1"/>
              <a:t>byznys</a:t>
            </a:r>
            <a:r>
              <a:rPr lang="en-US" i="1" dirty="0"/>
              <a:t> </a:t>
            </a:r>
            <a:r>
              <a:rPr lang="en-US" i="1" dirty="0" err="1"/>
              <a:t>produktů</a:t>
            </a:r>
            <a:r>
              <a:rPr lang="en-US" i="1" dirty="0"/>
              <a:t> na </a:t>
            </a:r>
            <a:r>
              <a:rPr lang="en-US" i="1" dirty="0" err="1"/>
              <a:t>základě</a:t>
            </a:r>
            <a:r>
              <a:rPr lang="en-US" i="1" dirty="0"/>
              <a:t> </a:t>
            </a:r>
            <a:r>
              <a:rPr lang="en-US" i="1" dirty="0" err="1"/>
              <a:t>dohodnutého</a:t>
            </a:r>
            <a:r>
              <a:rPr lang="en-US" i="1" dirty="0"/>
              <a:t> </a:t>
            </a:r>
            <a:r>
              <a:rPr lang="en-US" i="1" dirty="0" err="1"/>
              <a:t>obchodního</a:t>
            </a:r>
            <a:r>
              <a:rPr lang="en-US" i="1" dirty="0"/>
              <a:t> </a:t>
            </a:r>
            <a:r>
              <a:rPr lang="en-US" i="1" dirty="0" err="1"/>
              <a:t>případu</a:t>
            </a:r>
            <a:r>
              <a:rPr lang="en-US" i="1" dirty="0"/>
              <a:t>.“</a:t>
            </a:r>
            <a:endParaRPr lang="cs-CZ" dirty="0"/>
          </a:p>
          <a:p>
            <a:endParaRPr lang="cs-CZ" dirty="0"/>
          </a:p>
          <a:p>
            <a:pPr>
              <a:lnSpc>
                <a:spcPct val="80000"/>
              </a:lnSpc>
              <a:defRPr/>
            </a:pPr>
            <a:r>
              <a:rPr lang="cs-CZ" dirty="0"/>
              <a:t>Práce na projektu se zpravidla vykonává týmovou prací zdrojů zapůjčených z různých funkčních útvarů</a:t>
            </a:r>
          </a:p>
          <a:p>
            <a:pPr>
              <a:lnSpc>
                <a:spcPct val="80000"/>
              </a:lnSpc>
              <a:buNone/>
              <a:defRPr/>
            </a:pPr>
            <a:endParaRPr lang="cs-CZ" dirty="0"/>
          </a:p>
          <a:p>
            <a:pPr>
              <a:lnSpc>
                <a:spcPct val="80000"/>
              </a:lnSpc>
              <a:defRPr/>
            </a:pPr>
            <a:r>
              <a:rPr lang="cs-CZ" dirty="0"/>
              <a:t>Práce řízená projektově se zásadně liší od práce v tradiční liniové organizaci, kde je každá role přesně definována a řízena přesnými příkazy, předpisy, směrnicemi apod.</a:t>
            </a:r>
          </a:p>
          <a:p>
            <a:endParaRPr lang="cs-CZ" dirty="0"/>
          </a:p>
        </p:txBody>
      </p:sp>
    </p:spTree>
    <p:extLst>
      <p:ext uri="{BB962C8B-B14F-4D97-AF65-F5344CB8AC3E}">
        <p14:creationId xmlns:p14="http://schemas.microsoft.com/office/powerpoint/2010/main" val="2483811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1150071"/>
            <a:ext cx="10515600" cy="868200"/>
          </a:xfrm>
        </p:spPr>
        <p:txBody>
          <a:bodyPr>
            <a:normAutofit/>
          </a:bodyPr>
          <a:lstStyle/>
          <a:p>
            <a:pPr algn="ctr"/>
            <a:r>
              <a:rPr lang="cs-CZ" sz="3200" dirty="0"/>
              <a:t>Co dělá projekty odlišným?</a:t>
            </a:r>
          </a:p>
        </p:txBody>
      </p:sp>
      <p:sp>
        <p:nvSpPr>
          <p:cNvPr id="3" name="Zástupný symbol pro obsah 2"/>
          <p:cNvSpPr>
            <a:spLocks noGrp="1"/>
          </p:cNvSpPr>
          <p:nvPr>
            <p:ph idx="1"/>
          </p:nvPr>
        </p:nvSpPr>
        <p:spPr>
          <a:xfrm>
            <a:off x="838200" y="2535809"/>
            <a:ext cx="10515600" cy="3641153"/>
          </a:xfrm>
        </p:spPr>
        <p:txBody>
          <a:bodyPr>
            <a:normAutofit/>
          </a:bodyPr>
          <a:lstStyle/>
          <a:p>
            <a:r>
              <a:rPr lang="cs-CZ" sz="3200" dirty="0"/>
              <a:t>Dočasnost</a:t>
            </a:r>
          </a:p>
          <a:p>
            <a:r>
              <a:rPr lang="cs-CZ" sz="3200" dirty="0"/>
              <a:t>Průřezový tým</a:t>
            </a:r>
          </a:p>
          <a:p>
            <a:r>
              <a:rPr lang="cs-CZ" sz="3200" dirty="0"/>
              <a:t>Rizikovější než běžný provoz </a:t>
            </a:r>
          </a:p>
          <a:p>
            <a:r>
              <a:rPr lang="cs-CZ" sz="3200" dirty="0"/>
              <a:t>Přinášejí změnu</a:t>
            </a:r>
          </a:p>
          <a:p>
            <a:r>
              <a:rPr lang="cs-CZ" sz="3200" dirty="0"/>
              <a:t>Každý je jedinečný</a:t>
            </a:r>
          </a:p>
        </p:txBody>
      </p:sp>
    </p:spTree>
    <p:extLst>
      <p:ext uri="{BB962C8B-B14F-4D97-AF65-F5344CB8AC3E}">
        <p14:creationId xmlns:p14="http://schemas.microsoft.com/office/powerpoint/2010/main" val="808928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842169"/>
          </a:xfrm>
        </p:spPr>
        <p:txBody>
          <a:bodyPr>
            <a:normAutofit/>
          </a:bodyPr>
          <a:lstStyle/>
          <a:p>
            <a:pPr algn="ctr"/>
            <a:r>
              <a:rPr lang="cs-CZ" sz="3200" dirty="0"/>
              <a:t>Metody a standardy projektového řízení </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b="0" dirty="0"/>
              <a:t>Obecně nejznámější a světově nejrozšířenější jsou:</a:t>
            </a:r>
          </a:p>
          <a:p>
            <a:r>
              <a:rPr lang="cs-CZ" dirty="0"/>
              <a:t>IPMA</a:t>
            </a:r>
            <a:r>
              <a:rPr lang="cs-CZ" b="0" dirty="0"/>
              <a:t> (International Project Management </a:t>
            </a:r>
            <a:r>
              <a:rPr lang="cs-CZ" b="0" dirty="0" err="1"/>
              <a:t>Association</a:t>
            </a:r>
            <a:r>
              <a:rPr lang="cs-CZ" b="0" dirty="0"/>
              <a:t> </a:t>
            </a:r>
          </a:p>
          <a:p>
            <a:r>
              <a:rPr lang="cs-CZ" dirty="0"/>
              <a:t>PMBOK</a:t>
            </a:r>
            <a:r>
              <a:rPr lang="cs-CZ" b="0" dirty="0"/>
              <a:t> (Project Management Body </a:t>
            </a:r>
            <a:r>
              <a:rPr lang="cs-CZ" b="0" dirty="0" err="1"/>
              <a:t>of</a:t>
            </a:r>
            <a:r>
              <a:rPr lang="cs-CZ" b="0" dirty="0"/>
              <a:t> </a:t>
            </a:r>
            <a:r>
              <a:rPr lang="cs-CZ" b="0" dirty="0" err="1"/>
              <a:t>Knowledge</a:t>
            </a:r>
            <a:endParaRPr lang="cs-CZ" b="0" dirty="0"/>
          </a:p>
          <a:p>
            <a:r>
              <a:rPr lang="cs-CZ" dirty="0"/>
              <a:t>PRINCE2</a:t>
            </a:r>
            <a:r>
              <a:rPr lang="cs-CZ" b="0" dirty="0"/>
              <a:t> (</a:t>
            </a:r>
            <a:r>
              <a:rPr lang="cs-CZ" b="0" dirty="0" err="1"/>
              <a:t>Projects</a:t>
            </a:r>
            <a:r>
              <a:rPr lang="cs-CZ" b="0" dirty="0"/>
              <a:t> IN </a:t>
            </a:r>
            <a:r>
              <a:rPr lang="cs-CZ" b="0" dirty="0" err="1"/>
              <a:t>Controlled</a:t>
            </a:r>
            <a:r>
              <a:rPr lang="cs-CZ" b="0" dirty="0"/>
              <a:t> </a:t>
            </a:r>
            <a:r>
              <a:rPr lang="cs-CZ" b="0" dirty="0" err="1"/>
              <a:t>Enviroment</a:t>
            </a:r>
            <a:r>
              <a:rPr lang="cs-CZ" b="0" dirty="0"/>
              <a:t>) </a:t>
            </a:r>
          </a:p>
          <a:p>
            <a:r>
              <a:rPr lang="cs-CZ" b="0" dirty="0"/>
              <a:t>obsahují vše potřebné k řízení projektů různého charakteru a různých velikostí. </a:t>
            </a:r>
          </a:p>
          <a:p>
            <a:r>
              <a:rPr lang="cs-CZ" b="0" dirty="0"/>
              <a:t>Rozhodnutí o tom, jakou metodu pro řízení projektů zvolit, je závislé především na třech základních faktorech:</a:t>
            </a:r>
          </a:p>
          <a:p>
            <a:r>
              <a:rPr lang="cs-CZ" dirty="0"/>
              <a:t>Na organizaci </a:t>
            </a:r>
            <a:r>
              <a:rPr lang="cs-CZ" b="0" dirty="0"/>
              <a:t>(druh, kultura, vyspělost, velikost, způsob řízení, …), kde projekt probíhá</a:t>
            </a:r>
          </a:p>
          <a:p>
            <a:r>
              <a:rPr lang="cs-CZ" dirty="0"/>
              <a:t>Na specifikaci projektu</a:t>
            </a:r>
            <a:r>
              <a:rPr lang="cs-CZ" b="0" dirty="0"/>
              <a:t> (samotný předmět a cíle, finance, harmonogram, priority, kapacity, rizika, vazba na portfolio projektů, …)</a:t>
            </a:r>
          </a:p>
          <a:p>
            <a:r>
              <a:rPr lang="cs-CZ" dirty="0"/>
              <a:t>Na projektovém manažerovi</a:t>
            </a:r>
            <a:r>
              <a:rPr lang="cs-CZ" b="0" dirty="0"/>
              <a:t>, který projekt řídí (a tedy na zkušenostech s konkrétní metodikou)</a:t>
            </a:r>
          </a:p>
          <a:p>
            <a:endParaRPr lang="cs-CZ" dirty="0"/>
          </a:p>
        </p:txBody>
      </p:sp>
    </p:spTree>
    <p:extLst>
      <p:ext uri="{BB962C8B-B14F-4D97-AF65-F5344CB8AC3E}">
        <p14:creationId xmlns:p14="http://schemas.microsoft.com/office/powerpoint/2010/main" val="4255112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983456"/>
            <a:ext cx="10515600" cy="810975"/>
          </a:xfrm>
        </p:spPr>
        <p:txBody>
          <a:bodyPr>
            <a:normAutofit/>
          </a:bodyPr>
          <a:lstStyle/>
          <a:p>
            <a:pPr algn="ctr"/>
            <a:r>
              <a:rPr lang="cs-CZ" sz="3200" dirty="0"/>
              <a:t>Projektové řízení </a:t>
            </a:r>
          </a:p>
        </p:txBody>
      </p:sp>
      <p:sp>
        <p:nvSpPr>
          <p:cNvPr id="3" name="Zástupný symbol pro obsah 2"/>
          <p:cNvSpPr>
            <a:spLocks noGrp="1"/>
          </p:cNvSpPr>
          <p:nvPr>
            <p:ph idx="1"/>
          </p:nvPr>
        </p:nvSpPr>
        <p:spPr>
          <a:xfrm>
            <a:off x="838200" y="1794431"/>
            <a:ext cx="10515600" cy="4366055"/>
          </a:xfrm>
        </p:spPr>
        <p:txBody>
          <a:bodyPr/>
          <a:lstStyle/>
          <a:p>
            <a:pPr lvl="0"/>
            <a:r>
              <a:rPr lang="de-DE" i="1" dirty="0" err="1"/>
              <a:t>Projektový</a:t>
            </a:r>
            <a:r>
              <a:rPr lang="de-DE" i="1" dirty="0"/>
              <a:t> </a:t>
            </a:r>
            <a:r>
              <a:rPr lang="de-DE" i="1" dirty="0" err="1"/>
              <a:t>management</a:t>
            </a:r>
            <a:r>
              <a:rPr lang="de-DE" i="1" dirty="0"/>
              <a:t> je o </a:t>
            </a:r>
            <a:r>
              <a:rPr lang="de-DE" i="1" dirty="0" err="1">
                <a:solidFill>
                  <a:schemeClr val="accent5"/>
                </a:solidFill>
              </a:rPr>
              <a:t>plánování</a:t>
            </a:r>
            <a:r>
              <a:rPr lang="de-DE" i="1" dirty="0"/>
              <a:t>,</a:t>
            </a:r>
            <a:r>
              <a:rPr lang="cs-CZ" i="1" dirty="0"/>
              <a:t> </a:t>
            </a:r>
            <a:r>
              <a:rPr lang="de-DE" i="1" dirty="0" err="1">
                <a:solidFill>
                  <a:srgbClr val="FF0000"/>
                </a:solidFill>
              </a:rPr>
              <a:t>delegování</a:t>
            </a:r>
            <a:r>
              <a:rPr lang="de-DE" i="1" dirty="0"/>
              <a:t>, </a:t>
            </a:r>
            <a:r>
              <a:rPr lang="de-DE" i="1" dirty="0" err="1">
                <a:solidFill>
                  <a:schemeClr val="accent2">
                    <a:lumMod val="75000"/>
                  </a:schemeClr>
                </a:solidFill>
              </a:rPr>
              <a:t>monitorování</a:t>
            </a:r>
            <a:r>
              <a:rPr lang="de-DE" i="1" dirty="0"/>
              <a:t> a </a:t>
            </a:r>
            <a:r>
              <a:rPr lang="de-DE" i="1" dirty="0" err="1">
                <a:solidFill>
                  <a:schemeClr val="accent6">
                    <a:lumMod val="60000"/>
                    <a:lumOff val="40000"/>
                  </a:schemeClr>
                </a:solidFill>
              </a:rPr>
              <a:t>řízení</a:t>
            </a:r>
            <a:r>
              <a:rPr lang="de-DE" i="1" dirty="0">
                <a:solidFill>
                  <a:schemeClr val="accent6">
                    <a:lumMod val="60000"/>
                    <a:lumOff val="40000"/>
                  </a:schemeClr>
                </a:solidFill>
              </a:rPr>
              <a:t> </a:t>
            </a:r>
            <a:r>
              <a:rPr lang="de-DE" i="1" dirty="0" err="1"/>
              <a:t>všech</a:t>
            </a:r>
            <a:r>
              <a:rPr lang="de-DE" i="1" dirty="0"/>
              <a:t> </a:t>
            </a:r>
            <a:r>
              <a:rPr lang="de-DE" i="1" dirty="0" err="1"/>
              <a:t>aspektů</a:t>
            </a:r>
            <a:r>
              <a:rPr lang="de-DE" i="1" dirty="0"/>
              <a:t> </a:t>
            </a:r>
            <a:r>
              <a:rPr lang="de-DE" i="1" dirty="0" err="1"/>
              <a:t>projektu</a:t>
            </a:r>
            <a:r>
              <a:rPr lang="de-DE" i="1" dirty="0"/>
              <a:t> a o </a:t>
            </a:r>
            <a:r>
              <a:rPr lang="de-DE" i="1" dirty="0" err="1"/>
              <a:t>motivaci</a:t>
            </a:r>
            <a:r>
              <a:rPr lang="de-DE" i="1" dirty="0"/>
              <a:t> </a:t>
            </a:r>
            <a:r>
              <a:rPr lang="de-DE" i="1" dirty="0" err="1"/>
              <a:t>zainteresovaných</a:t>
            </a:r>
            <a:r>
              <a:rPr lang="de-DE" i="1" dirty="0"/>
              <a:t> </a:t>
            </a:r>
            <a:r>
              <a:rPr lang="de-DE" i="1" dirty="0" err="1"/>
              <a:t>stran</a:t>
            </a:r>
            <a:r>
              <a:rPr lang="de-DE" i="1" dirty="0"/>
              <a:t> k </a:t>
            </a:r>
            <a:r>
              <a:rPr lang="de-DE" i="1" dirty="0" err="1"/>
              <a:t>dosažení</a:t>
            </a:r>
            <a:r>
              <a:rPr lang="de-DE" i="1" dirty="0"/>
              <a:t> </a:t>
            </a:r>
            <a:r>
              <a:rPr lang="de-DE" i="1" dirty="0" err="1"/>
              <a:t>cílů</a:t>
            </a:r>
            <a:r>
              <a:rPr lang="de-DE" i="1" dirty="0"/>
              <a:t> </a:t>
            </a:r>
            <a:r>
              <a:rPr lang="de-DE" i="1" dirty="0" err="1"/>
              <a:t>projektu</a:t>
            </a:r>
            <a:r>
              <a:rPr lang="de-DE" i="1" dirty="0"/>
              <a:t> v </a:t>
            </a:r>
            <a:r>
              <a:rPr lang="de-DE" i="1" dirty="0" err="1"/>
              <a:t>rámci</a:t>
            </a:r>
            <a:r>
              <a:rPr lang="de-DE" i="1" dirty="0"/>
              <a:t> </a:t>
            </a:r>
            <a:r>
              <a:rPr lang="de-DE" i="1" dirty="0" err="1"/>
              <a:t>očekávaných</a:t>
            </a:r>
            <a:r>
              <a:rPr lang="de-DE" i="1" dirty="0"/>
              <a:t> </a:t>
            </a:r>
            <a:r>
              <a:rPr lang="de-DE" i="1" dirty="0" err="1"/>
              <a:t>výkonnostních</a:t>
            </a:r>
            <a:r>
              <a:rPr lang="de-DE" i="1" dirty="0"/>
              <a:t> </a:t>
            </a:r>
            <a:r>
              <a:rPr lang="de-DE" i="1" dirty="0" err="1"/>
              <a:t>parametrů</a:t>
            </a:r>
            <a:r>
              <a:rPr lang="de-DE" i="1" dirty="0"/>
              <a:t> pro </a:t>
            </a:r>
            <a:r>
              <a:rPr lang="de-DE" i="1" dirty="0" err="1"/>
              <a:t>čas</a:t>
            </a:r>
            <a:r>
              <a:rPr lang="de-DE" i="1" dirty="0"/>
              <a:t>, </a:t>
            </a:r>
            <a:r>
              <a:rPr lang="de-DE" i="1" dirty="0" err="1"/>
              <a:t>náklady</a:t>
            </a:r>
            <a:r>
              <a:rPr lang="de-DE" i="1" dirty="0"/>
              <a:t>, </a:t>
            </a:r>
            <a:r>
              <a:rPr lang="de-DE" i="1" dirty="0" err="1"/>
              <a:t>kvalitu</a:t>
            </a:r>
            <a:r>
              <a:rPr lang="de-DE" i="1" dirty="0"/>
              <a:t>, </a:t>
            </a:r>
            <a:r>
              <a:rPr lang="de-DE" i="1" dirty="0" err="1"/>
              <a:t>rozsah</a:t>
            </a:r>
            <a:r>
              <a:rPr lang="de-DE" i="1" dirty="0"/>
              <a:t>, </a:t>
            </a:r>
            <a:r>
              <a:rPr lang="de-DE" i="1" dirty="0" err="1"/>
              <a:t>přínosy</a:t>
            </a:r>
            <a:r>
              <a:rPr lang="de-DE" i="1" dirty="0"/>
              <a:t> a </a:t>
            </a:r>
            <a:r>
              <a:rPr lang="de-DE" i="1" dirty="0" err="1"/>
              <a:t>rizika</a:t>
            </a:r>
            <a:r>
              <a:rPr lang="de-DE" i="1" dirty="0"/>
              <a:t>.”</a:t>
            </a:r>
            <a:endParaRPr lang="cs-CZ" dirty="0"/>
          </a:p>
          <a:p>
            <a:pPr marL="0" indent="0">
              <a:buNone/>
            </a:pPr>
            <a:endParaRPr lang="cs-CZ" dirty="0"/>
          </a:p>
        </p:txBody>
      </p:sp>
      <p:sp>
        <p:nvSpPr>
          <p:cNvPr id="4" name="AutoShape 2" descr="Výsledek obrázku pro KRUH pdca"/>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5" name="Obráze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39978" y="2912291"/>
            <a:ext cx="4074568" cy="3603839"/>
          </a:xfrm>
          <a:prstGeom prst="rect">
            <a:avLst/>
          </a:prstGeom>
        </p:spPr>
      </p:pic>
    </p:spTree>
    <p:extLst>
      <p:ext uri="{BB962C8B-B14F-4D97-AF65-F5344CB8AC3E}">
        <p14:creationId xmlns:p14="http://schemas.microsoft.com/office/powerpoint/2010/main" val="182580547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2198</TotalTime>
  <Words>1839</Words>
  <Application>Microsoft Office PowerPoint</Application>
  <PresentationFormat>Širokoúhlá obrazovka</PresentationFormat>
  <Paragraphs>414</Paragraphs>
  <Slides>43</Slides>
  <Notes>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43</vt:i4>
      </vt:variant>
    </vt:vector>
  </HeadingPairs>
  <TitlesOfParts>
    <vt:vector size="50" baseType="lpstr">
      <vt:lpstr>Arial</vt:lpstr>
      <vt:lpstr>Calibri</vt:lpstr>
      <vt:lpstr>Calibri Light</vt:lpstr>
      <vt:lpstr>Times New Roman</vt:lpstr>
      <vt:lpstr>Wingdings</vt:lpstr>
      <vt:lpstr>Wingdings 2</vt:lpstr>
      <vt:lpstr>Motiv Office</vt:lpstr>
      <vt:lpstr>Projektová kancelář MŠMT   Vás  zve na kurz   PROJEKTOVÉ ŘÍZENÍ metodou PRINCE2 V PROSTŘEDÍ MŠMT</vt:lpstr>
      <vt:lpstr> Modulární třídenní program (únor – duben 2019)</vt:lpstr>
      <vt:lpstr>Jaké metody v tréninkovém programu použijeme? </vt:lpstr>
      <vt:lpstr>Modul I.   Základy metody PRINCE2, záměr a cíle projektu, jejich komunikace a prezentace</vt:lpstr>
      <vt:lpstr> Projektové řízení v prostředí MŠMT </vt:lpstr>
      <vt:lpstr>Co je projekt</vt:lpstr>
      <vt:lpstr>Co dělá projekty odlišným?</vt:lpstr>
      <vt:lpstr>Metody a standardy projektového řízení </vt:lpstr>
      <vt:lpstr>Projektové řízení </vt:lpstr>
      <vt:lpstr>Co je potřeba řídit?</vt:lpstr>
      <vt:lpstr>Proč PRINCE ? </vt:lpstr>
      <vt:lpstr>Proč projekty selhávají ? </vt:lpstr>
      <vt:lpstr>Projekty versus programy</vt:lpstr>
      <vt:lpstr>Struktura PRINCE2: 7 principů; 7 témat; 7 procesů a prostředí </vt:lpstr>
      <vt:lpstr>7 principů metody PRINCE2</vt:lpstr>
      <vt:lpstr>7 témat metody PRINCE2</vt:lpstr>
      <vt:lpstr>7 procesů metody PRINCE2</vt:lpstr>
      <vt:lpstr>PRINCE2 procesní model</vt:lpstr>
      <vt:lpstr>Zahájení projektu</vt:lpstr>
      <vt:lpstr>Životní cyklus projektu</vt:lpstr>
      <vt:lpstr> Zahájení projektu (předprojektová příprava):  Zajistit nezbytné předpoklady pro odsouhlasení „Nastavení (iniciace) projektu IP  </vt:lpstr>
      <vt:lpstr> Zahájení projektu (předprojektová příprava):  Zajistit nezbytné předpoklady pro odsouhlasení „Nastavení (iniciace) projektu IP  </vt:lpstr>
      <vt:lpstr> Co vyžaduje předprojektová fáze v prostředí MŠMT </vt:lpstr>
      <vt:lpstr>Zjistit informace a identifikovat potřeby: aktivní naslouchání </vt:lpstr>
      <vt:lpstr>…efektní i efektivní prezentace ve stylu Steva Jobse je: </vt:lpstr>
      <vt:lpstr>Mohu to jako Jobs zvládnout taky? </vt:lpstr>
      <vt:lpstr>Proč vznikají nedorozumění – fenomén selektivního vnímání </vt:lpstr>
      <vt:lpstr>Důsledky selektivního vnímání</vt:lpstr>
      <vt:lpstr>…jak funguje komunikace? </vt:lpstr>
      <vt:lpstr>Jak probíhá proces komunikace</vt:lpstr>
      <vt:lpstr>Jak odstranit nedorozumění </vt:lpstr>
      <vt:lpstr>Prezentace aplikace PowerPoint</vt:lpstr>
      <vt:lpstr>Didaktický přístup k vysvětlování </vt:lpstr>
      <vt:lpstr>Zlaté pravidlo rétoriky</vt:lpstr>
      <vt:lpstr>Jaký vliv má forma na obsah sdělení?</vt:lpstr>
      <vt:lpstr>Instrumentář řečníka</vt:lpstr>
      <vt:lpstr>Nejčastější chyby řečníků </vt:lpstr>
      <vt:lpstr>Interakce s publikem</vt:lpstr>
      <vt:lpstr>Interakce s publikem</vt:lpstr>
      <vt:lpstr>Co motivuje posluchače? Když vám rozumí…  </vt:lpstr>
      <vt:lpstr>7 pravidel pro zpětnou vazbu</vt:lpstr>
      <vt:lpstr>Desatero moderace porady</vt:lpstr>
      <vt:lpstr>Pravidla zvládání trémy</vt:lpstr>
    </vt:vector>
  </TitlesOfParts>
  <Company>MSMT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Kykalová Miloslava</dc:creator>
  <cp:lastModifiedBy>Danica Pražáková</cp:lastModifiedBy>
  <cp:revision>88</cp:revision>
  <dcterms:created xsi:type="dcterms:W3CDTF">2017-06-01T07:06:08Z</dcterms:created>
  <dcterms:modified xsi:type="dcterms:W3CDTF">2019-02-26T07:58:40Z</dcterms:modified>
</cp:coreProperties>
</file>